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embeddings/oleObject1.bin" ContentType="application/vnd.openxmlformats-officedocument.oleObject"/>
  <Override PartName="/ppt/embeddings/oleObject2.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256" r:id="rId2"/>
    <p:sldId id="258" r:id="rId3"/>
    <p:sldId id="259" r:id="rId4"/>
    <p:sldId id="261" r:id="rId5"/>
    <p:sldId id="263" r:id="rId6"/>
    <p:sldId id="271" r:id="rId7"/>
    <p:sldId id="272" r:id="rId8"/>
    <p:sldId id="267" r:id="rId9"/>
    <p:sldId id="268" r:id="rId10"/>
    <p:sldId id="264" r:id="rId11"/>
    <p:sldId id="265" r:id="rId12"/>
    <p:sldId id="269" r:id="rId13"/>
    <p:sldId id="270" r:id="rId14"/>
    <p:sldId id="275" r:id="rId15"/>
    <p:sldId id="278" r:id="rId16"/>
    <p:sldId id="279" r:id="rId17"/>
    <p:sldId id="281"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01" r:id="rId36"/>
    <p:sldId id="302" r:id="rId37"/>
    <p:sldId id="303" r:id="rId38"/>
    <p:sldId id="305" r:id="rId39"/>
    <p:sldId id="280" r:id="rId40"/>
    <p:sldId id="282" r:id="rId41"/>
    <p:sldId id="307" r:id="rId42"/>
    <p:sldId id="309" r:id="rId43"/>
    <p:sldId id="310" r:id="rId44"/>
    <p:sldId id="311" r:id="rId45"/>
    <p:sldId id="312" r:id="rId46"/>
    <p:sldId id="313" r:id="rId47"/>
    <p:sldId id="314" r:id="rId48"/>
    <p:sldId id="315" r:id="rId49"/>
    <p:sldId id="316" r:id="rId50"/>
    <p:sldId id="317" r:id="rId51"/>
    <p:sldId id="318" r:id="rId52"/>
    <p:sldId id="319" r:id="rId53"/>
    <p:sldId id="321" r:id="rId54"/>
    <p:sldId id="322" r:id="rId55"/>
    <p:sldId id="339" r:id="rId56"/>
    <p:sldId id="340" r:id="rId57"/>
    <p:sldId id="341" r:id="rId58"/>
    <p:sldId id="304" r:id="rId59"/>
    <p:sldId id="306" r:id="rId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114" d="100"/>
          <a:sy n="114" d="100"/>
        </p:scale>
        <p:origin x="-80" y="-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Workbook1"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Workbook1"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file:///C:\Users\Alex%20van%20Duinen\Dropbox%20(CapaCare)\CapaCare%20-%20Research\STP%20logbooks\surgical%20logbooks%20report%20system%20-%20v%20Jul%202015%20v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Sheet1!$B$13</c:f>
              <c:strCache>
                <c:ptCount val="1"/>
                <c:pt idx="0">
                  <c:v>Economist</c:v>
                </c:pt>
              </c:strCache>
            </c:strRef>
          </c:tx>
          <c:marker>
            <c:symbol val="none"/>
          </c:marker>
          <c:val>
            <c:numRef>
              <c:f>Sheet1!$C$13:$K$13</c:f>
              <c:numCache>
                <c:formatCode>General</c:formatCode>
                <c:ptCount val="9"/>
                <c:pt idx="0">
                  <c:v>1.0</c:v>
                </c:pt>
                <c:pt idx="1">
                  <c:v>2.0</c:v>
                </c:pt>
                <c:pt idx="2">
                  <c:v>3.0</c:v>
                </c:pt>
                <c:pt idx="3">
                  <c:v>4.0</c:v>
                </c:pt>
                <c:pt idx="4">
                  <c:v>5.0</c:v>
                </c:pt>
                <c:pt idx="5">
                  <c:v>6.0</c:v>
                </c:pt>
                <c:pt idx="6">
                  <c:v>7.0</c:v>
                </c:pt>
                <c:pt idx="7">
                  <c:v>8.0</c:v>
                </c:pt>
                <c:pt idx="8">
                  <c:v>9.0</c:v>
                </c:pt>
              </c:numCache>
            </c:numRef>
          </c:val>
          <c:smooth val="0"/>
        </c:ser>
        <c:ser>
          <c:idx val="1"/>
          <c:order val="1"/>
          <c:tx>
            <c:strRef>
              <c:f>Sheet1!$B$14</c:f>
              <c:strCache>
                <c:ptCount val="1"/>
                <c:pt idx="0">
                  <c:v>Economy</c:v>
                </c:pt>
              </c:strCache>
            </c:strRef>
          </c:tx>
          <c:marker>
            <c:symbol val="none"/>
          </c:marker>
          <c:val>
            <c:numRef>
              <c:f>Sheet1!$C$14:$K$14</c:f>
              <c:numCache>
                <c:formatCode>General</c:formatCode>
                <c:ptCount val="9"/>
                <c:pt idx="0">
                  <c:v>1.0</c:v>
                </c:pt>
                <c:pt idx="1">
                  <c:v>2.0</c:v>
                </c:pt>
                <c:pt idx="2">
                  <c:v>3.0</c:v>
                </c:pt>
                <c:pt idx="3">
                  <c:v>4.0</c:v>
                </c:pt>
                <c:pt idx="4">
                  <c:v>5.0</c:v>
                </c:pt>
                <c:pt idx="5">
                  <c:v>6.0</c:v>
                </c:pt>
                <c:pt idx="6">
                  <c:v>7.0</c:v>
                </c:pt>
                <c:pt idx="7">
                  <c:v>8.0</c:v>
                </c:pt>
                <c:pt idx="8">
                  <c:v>9.0</c:v>
                </c:pt>
              </c:numCache>
            </c:numRef>
          </c:val>
          <c:smooth val="0"/>
        </c:ser>
        <c:dLbls>
          <c:showLegendKey val="0"/>
          <c:showVal val="0"/>
          <c:showCatName val="0"/>
          <c:showSerName val="0"/>
          <c:showPercent val="0"/>
          <c:showBubbleSize val="0"/>
        </c:dLbls>
        <c:marker val="1"/>
        <c:smooth val="0"/>
        <c:axId val="2115843160"/>
        <c:axId val="2115848632"/>
      </c:lineChart>
      <c:catAx>
        <c:axId val="2115843160"/>
        <c:scaling>
          <c:orientation val="minMax"/>
        </c:scaling>
        <c:delete val="0"/>
        <c:axPos val="b"/>
        <c:title>
          <c:tx>
            <c:rich>
              <a:bodyPr/>
              <a:lstStyle/>
              <a:p>
                <a:pPr>
                  <a:defRPr/>
                </a:pPr>
                <a:r>
                  <a:rPr lang="en-US" sz="2400"/>
                  <a:t>Economy</a:t>
                </a:r>
              </a:p>
            </c:rich>
          </c:tx>
          <c:layout/>
          <c:overlay val="0"/>
        </c:title>
        <c:majorTickMark val="none"/>
        <c:minorTickMark val="none"/>
        <c:tickLblPos val="none"/>
        <c:crossAx val="2115848632"/>
        <c:crosses val="autoZero"/>
        <c:auto val="1"/>
        <c:lblAlgn val="ctr"/>
        <c:lblOffset val="100"/>
        <c:noMultiLvlLbl val="0"/>
      </c:catAx>
      <c:valAx>
        <c:axId val="2115848632"/>
        <c:scaling>
          <c:orientation val="minMax"/>
        </c:scaling>
        <c:delete val="0"/>
        <c:axPos val="l"/>
        <c:majorGridlines/>
        <c:title>
          <c:tx>
            <c:rich>
              <a:bodyPr/>
              <a:lstStyle/>
              <a:p>
                <a:pPr>
                  <a:defRPr/>
                </a:pPr>
                <a:r>
                  <a:rPr lang="en-US" sz="2400"/>
                  <a:t>Economists</a:t>
                </a:r>
              </a:p>
            </c:rich>
          </c:tx>
          <c:layout/>
          <c:overlay val="0"/>
        </c:title>
        <c:numFmt formatCode="General" sourceLinked="1"/>
        <c:majorTickMark val="out"/>
        <c:minorTickMark val="none"/>
        <c:tickLblPos val="nextTo"/>
        <c:crossAx val="211584316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Sheet1!$B$10</c:f>
              <c:strCache>
                <c:ptCount val="1"/>
                <c:pt idx="0">
                  <c:v>Disease burden</c:v>
                </c:pt>
              </c:strCache>
            </c:strRef>
          </c:tx>
          <c:marker>
            <c:symbol val="none"/>
          </c:marker>
          <c:val>
            <c:numRef>
              <c:f>Sheet1!$C$10:$K$10</c:f>
              <c:numCache>
                <c:formatCode>General</c:formatCode>
                <c:ptCount val="9"/>
                <c:pt idx="0">
                  <c:v>9.0</c:v>
                </c:pt>
                <c:pt idx="1">
                  <c:v>8.0</c:v>
                </c:pt>
                <c:pt idx="2">
                  <c:v>7.0</c:v>
                </c:pt>
                <c:pt idx="3">
                  <c:v>6.0</c:v>
                </c:pt>
                <c:pt idx="4">
                  <c:v>5.0</c:v>
                </c:pt>
                <c:pt idx="5">
                  <c:v>4.0</c:v>
                </c:pt>
                <c:pt idx="6">
                  <c:v>3.0</c:v>
                </c:pt>
                <c:pt idx="7">
                  <c:v>2.0</c:v>
                </c:pt>
                <c:pt idx="8">
                  <c:v>1.0</c:v>
                </c:pt>
              </c:numCache>
            </c:numRef>
          </c:val>
          <c:smooth val="0"/>
        </c:ser>
        <c:dLbls>
          <c:showLegendKey val="0"/>
          <c:showVal val="0"/>
          <c:showCatName val="0"/>
          <c:showSerName val="0"/>
          <c:showPercent val="0"/>
          <c:showBubbleSize val="0"/>
        </c:dLbls>
        <c:marker val="1"/>
        <c:smooth val="0"/>
        <c:axId val="2117975736"/>
        <c:axId val="2117981160"/>
      </c:lineChart>
      <c:catAx>
        <c:axId val="2117975736"/>
        <c:scaling>
          <c:orientation val="minMax"/>
        </c:scaling>
        <c:delete val="0"/>
        <c:axPos val="b"/>
        <c:title>
          <c:tx>
            <c:rich>
              <a:bodyPr/>
              <a:lstStyle/>
              <a:p>
                <a:pPr>
                  <a:defRPr/>
                </a:pPr>
                <a:r>
                  <a:rPr lang="en-US" sz="2400"/>
                  <a:t>Disease burden</a:t>
                </a:r>
              </a:p>
            </c:rich>
          </c:tx>
          <c:layout/>
          <c:overlay val="0"/>
        </c:title>
        <c:majorTickMark val="none"/>
        <c:minorTickMark val="none"/>
        <c:tickLblPos val="none"/>
        <c:crossAx val="2117981160"/>
        <c:crosses val="autoZero"/>
        <c:auto val="1"/>
        <c:lblAlgn val="ctr"/>
        <c:lblOffset val="100"/>
        <c:noMultiLvlLbl val="0"/>
      </c:catAx>
      <c:valAx>
        <c:axId val="2117981160"/>
        <c:scaling>
          <c:orientation val="minMax"/>
        </c:scaling>
        <c:delete val="0"/>
        <c:axPos val="l"/>
        <c:majorGridlines/>
        <c:title>
          <c:tx>
            <c:rich>
              <a:bodyPr/>
              <a:lstStyle/>
              <a:p>
                <a:pPr>
                  <a:defRPr/>
                </a:pPr>
                <a:r>
                  <a:rPr lang="en-US" sz="2400"/>
                  <a:t>Medical doctors</a:t>
                </a:r>
              </a:p>
            </c:rich>
          </c:tx>
          <c:layout/>
          <c:overlay val="0"/>
        </c:title>
        <c:numFmt formatCode="General" sourceLinked="1"/>
        <c:majorTickMark val="out"/>
        <c:minorTickMark val="none"/>
        <c:tickLblPos val="nextTo"/>
        <c:crossAx val="2117975736"/>
        <c:crosses val="autoZero"/>
        <c:crossBetween val="between"/>
      </c:valAx>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'Program Report'!$K$70</c:f>
              <c:strCache>
                <c:ptCount val="1"/>
                <c:pt idx="0">
                  <c:v>Student</c:v>
                </c:pt>
              </c:strCache>
            </c:strRef>
          </c:tx>
          <c:spPr>
            <a:solidFill>
              <a:srgbClr val="014794"/>
            </a:solidFill>
            <a:ln>
              <a:noFill/>
            </a:ln>
            <a:effectLst/>
          </c:spPr>
          <c:invertIfNegative val="0"/>
          <c:cat>
            <c:strRef>
              <c:f>'Program Report'!$L$67:$T$67</c:f>
              <c:strCache>
                <c:ptCount val="9"/>
                <c:pt idx="0">
                  <c:v>First Half 2011</c:v>
                </c:pt>
                <c:pt idx="1">
                  <c:v>Second Half 2011</c:v>
                </c:pt>
                <c:pt idx="2">
                  <c:v>First Half 2012</c:v>
                </c:pt>
                <c:pt idx="3">
                  <c:v>Second Half 2012</c:v>
                </c:pt>
                <c:pt idx="4">
                  <c:v>First Half 2013</c:v>
                </c:pt>
                <c:pt idx="5">
                  <c:v>Second Half 2013</c:v>
                </c:pt>
                <c:pt idx="6">
                  <c:v>First Half 2014</c:v>
                </c:pt>
                <c:pt idx="7">
                  <c:v>Second Half 2014</c:v>
                </c:pt>
                <c:pt idx="8">
                  <c:v>First Half 2015</c:v>
                </c:pt>
              </c:strCache>
            </c:strRef>
          </c:cat>
          <c:val>
            <c:numRef>
              <c:f>'Program Report'!$L$70:$T$70</c:f>
              <c:numCache>
                <c:formatCode>General</c:formatCode>
                <c:ptCount val="9"/>
                <c:pt idx="0">
                  <c:v>214.0</c:v>
                </c:pt>
                <c:pt idx="1">
                  <c:v>635.0</c:v>
                </c:pt>
                <c:pt idx="2">
                  <c:v>1408.0</c:v>
                </c:pt>
                <c:pt idx="3">
                  <c:v>1911.0</c:v>
                </c:pt>
                <c:pt idx="4">
                  <c:v>3242.0</c:v>
                </c:pt>
                <c:pt idx="5">
                  <c:v>3210.0</c:v>
                </c:pt>
                <c:pt idx="6">
                  <c:v>3318.0</c:v>
                </c:pt>
                <c:pt idx="7">
                  <c:v>567.0</c:v>
                </c:pt>
                <c:pt idx="8">
                  <c:v>1090.0</c:v>
                </c:pt>
              </c:numCache>
            </c:numRef>
          </c:val>
        </c:ser>
        <c:ser>
          <c:idx val="1"/>
          <c:order val="1"/>
          <c:tx>
            <c:strRef>
              <c:f>'Program Report'!$K$71</c:f>
              <c:strCache>
                <c:ptCount val="1"/>
                <c:pt idx="0">
                  <c:v>Housmanship</c:v>
                </c:pt>
              </c:strCache>
            </c:strRef>
          </c:tx>
          <c:spPr>
            <a:solidFill>
              <a:srgbClr val="E3322C"/>
            </a:solidFill>
            <a:ln>
              <a:noFill/>
            </a:ln>
            <a:effectLst/>
          </c:spPr>
          <c:invertIfNegative val="0"/>
          <c:cat>
            <c:strRef>
              <c:f>'Program Report'!$L$67:$T$67</c:f>
              <c:strCache>
                <c:ptCount val="9"/>
                <c:pt idx="0">
                  <c:v>First Half 2011</c:v>
                </c:pt>
                <c:pt idx="1">
                  <c:v>Second Half 2011</c:v>
                </c:pt>
                <c:pt idx="2">
                  <c:v>First Half 2012</c:v>
                </c:pt>
                <c:pt idx="3">
                  <c:v>Second Half 2012</c:v>
                </c:pt>
                <c:pt idx="4">
                  <c:v>First Half 2013</c:v>
                </c:pt>
                <c:pt idx="5">
                  <c:v>Second Half 2013</c:v>
                </c:pt>
                <c:pt idx="6">
                  <c:v>First Half 2014</c:v>
                </c:pt>
                <c:pt idx="7">
                  <c:v>Second Half 2014</c:v>
                </c:pt>
                <c:pt idx="8">
                  <c:v>First Half 2015</c:v>
                </c:pt>
              </c:strCache>
            </c:strRef>
          </c:cat>
          <c:val>
            <c:numRef>
              <c:f>'Program Report'!$L$71:$T$71</c:f>
              <c:numCache>
                <c:formatCode>General</c:formatCode>
                <c:ptCount val="9"/>
                <c:pt idx="0">
                  <c:v>0.0</c:v>
                </c:pt>
                <c:pt idx="1">
                  <c:v>0.0</c:v>
                </c:pt>
                <c:pt idx="2">
                  <c:v>0.0</c:v>
                </c:pt>
                <c:pt idx="3">
                  <c:v>0.0</c:v>
                </c:pt>
                <c:pt idx="4">
                  <c:v>150.0</c:v>
                </c:pt>
                <c:pt idx="5">
                  <c:v>262.0</c:v>
                </c:pt>
                <c:pt idx="6">
                  <c:v>497.0</c:v>
                </c:pt>
                <c:pt idx="7">
                  <c:v>387.0</c:v>
                </c:pt>
                <c:pt idx="8">
                  <c:v>264.0</c:v>
                </c:pt>
              </c:numCache>
            </c:numRef>
          </c:val>
        </c:ser>
        <c:ser>
          <c:idx val="2"/>
          <c:order val="2"/>
          <c:tx>
            <c:strRef>
              <c:f>'Program Report'!$K$72</c:f>
              <c:strCache>
                <c:ptCount val="1"/>
                <c:pt idx="0">
                  <c:v>Graduate</c:v>
                </c:pt>
              </c:strCache>
            </c:strRef>
          </c:tx>
          <c:spPr>
            <a:solidFill>
              <a:srgbClr val="88B839"/>
            </a:solidFill>
            <a:ln>
              <a:noFill/>
            </a:ln>
            <a:effectLst/>
          </c:spPr>
          <c:invertIfNegative val="0"/>
          <c:cat>
            <c:strRef>
              <c:f>'Program Report'!$L$67:$T$67</c:f>
              <c:strCache>
                <c:ptCount val="9"/>
                <c:pt idx="0">
                  <c:v>First Half 2011</c:v>
                </c:pt>
                <c:pt idx="1">
                  <c:v>Second Half 2011</c:v>
                </c:pt>
                <c:pt idx="2">
                  <c:v>First Half 2012</c:v>
                </c:pt>
                <c:pt idx="3">
                  <c:v>Second Half 2012</c:v>
                </c:pt>
                <c:pt idx="4">
                  <c:v>First Half 2013</c:v>
                </c:pt>
                <c:pt idx="5">
                  <c:v>Second Half 2013</c:v>
                </c:pt>
                <c:pt idx="6">
                  <c:v>First Half 2014</c:v>
                </c:pt>
                <c:pt idx="7">
                  <c:v>Second Half 2014</c:v>
                </c:pt>
                <c:pt idx="8">
                  <c:v>First Half 2015</c:v>
                </c:pt>
              </c:strCache>
            </c:strRef>
          </c:cat>
          <c:val>
            <c:numRef>
              <c:f>'Program Report'!$L$72:$T$72</c:f>
              <c:numCache>
                <c:formatCode>General</c:formatCode>
                <c:ptCount val="9"/>
                <c:pt idx="0">
                  <c:v>0.0</c:v>
                </c:pt>
                <c:pt idx="1">
                  <c:v>0.0</c:v>
                </c:pt>
                <c:pt idx="2">
                  <c:v>0.0</c:v>
                </c:pt>
                <c:pt idx="3">
                  <c:v>0.0</c:v>
                </c:pt>
                <c:pt idx="4">
                  <c:v>0.0</c:v>
                </c:pt>
                <c:pt idx="5">
                  <c:v>0.0</c:v>
                </c:pt>
                <c:pt idx="6">
                  <c:v>5.0</c:v>
                </c:pt>
                <c:pt idx="7">
                  <c:v>260.0</c:v>
                </c:pt>
                <c:pt idx="8">
                  <c:v>474.0</c:v>
                </c:pt>
              </c:numCache>
            </c:numRef>
          </c:val>
        </c:ser>
        <c:dLbls>
          <c:showLegendKey val="0"/>
          <c:showVal val="0"/>
          <c:showCatName val="0"/>
          <c:showSerName val="0"/>
          <c:showPercent val="0"/>
          <c:showBubbleSize val="0"/>
        </c:dLbls>
        <c:gapWidth val="150"/>
        <c:overlap val="100"/>
        <c:axId val="2121972616"/>
        <c:axId val="2121978344"/>
      </c:barChart>
      <c:catAx>
        <c:axId val="212197261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21978344"/>
        <c:crosses val="autoZero"/>
        <c:auto val="1"/>
        <c:lblAlgn val="ctr"/>
        <c:lblOffset val="100"/>
        <c:noMultiLvlLbl val="0"/>
      </c:catAx>
      <c:valAx>
        <c:axId val="212197834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21219726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solidFill>
            <a:schemeClr val="tx1"/>
          </a:solidFill>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C68DAD-323F-5849-AC85-1B5EAEFD3276}" type="datetimeFigureOut">
              <a:rPr lang="en-US" smtClean="0"/>
              <a:t>30/08/15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E7C84-318A-9E4B-926D-3822FD4DDFAD}" type="slidenum">
              <a:rPr lang="en-US" smtClean="0"/>
              <a:t>‹#›</a:t>
            </a:fld>
            <a:endParaRPr lang="en-US"/>
          </a:p>
        </p:txBody>
      </p:sp>
    </p:spTree>
    <p:extLst>
      <p:ext uri="{BB962C8B-B14F-4D97-AF65-F5344CB8AC3E}">
        <p14:creationId xmlns:p14="http://schemas.microsoft.com/office/powerpoint/2010/main" val="11186317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674D124-FA11-7243-B339-A1922E525D39}" type="slidenum">
              <a:rPr lang="en-GB" sz="1200">
                <a:latin typeface="Calibri" charset="0"/>
              </a:rPr>
              <a:pPr algn="r" eaLnBrk="1" hangingPunct="1"/>
              <a:t>5</a:t>
            </a:fld>
            <a:endParaRPr lang="en-GB" sz="1200">
              <a:latin typeface="Calibri" charset="0"/>
            </a:endParaRPr>
          </a:p>
        </p:txBody>
      </p:sp>
      <p:sp>
        <p:nvSpPr>
          <p:cNvPr id="83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Platshållare för bildobjekt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Platshållare för anteckninga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GB">
              <a:latin typeface="Calibri" charset="0"/>
              <a:ea typeface="ＭＳ Ｐゴシック" charset="0"/>
              <a:cs typeface="ＭＳ Ｐゴシック" charset="0"/>
            </a:endParaRPr>
          </a:p>
        </p:txBody>
      </p:sp>
      <p:sp>
        <p:nvSpPr>
          <p:cNvPr id="94211" name="Platshållare för bild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6CCE0A-A14E-F34A-9FCA-2B43CDD11517}" type="slidenum">
              <a:rPr lang="en-GB" sz="1200"/>
              <a:pPr eaLnBrk="1" hangingPunct="1"/>
              <a:t>7</a:t>
            </a:fld>
            <a:endParaRPr lang="en-GB"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Presentasjon av Røde kors</a:t>
            </a:r>
            <a:endParaRPr lang="nb-NO" dirty="0"/>
          </a:p>
        </p:txBody>
      </p:sp>
      <p:sp>
        <p:nvSpPr>
          <p:cNvPr id="4" name="Plassholder for lysbildenummer 3"/>
          <p:cNvSpPr>
            <a:spLocks noGrp="1"/>
          </p:cNvSpPr>
          <p:nvPr>
            <p:ph type="sldNum" sz="quarter" idx="10"/>
          </p:nvPr>
        </p:nvSpPr>
        <p:spPr/>
        <p:txBody>
          <a:bodyPr/>
          <a:lstStyle/>
          <a:p>
            <a:fld id="{B688CA59-D46B-4002-AEEA-189889FF3D85}" type="slidenum">
              <a:rPr lang="nb-NO" altLang="nb-NO" smtClean="0"/>
              <a:pPr/>
              <a:t>18</a:t>
            </a:fld>
            <a:endParaRPr lang="nb-NO" altLang="nb-NO"/>
          </a:p>
        </p:txBody>
      </p:sp>
    </p:spTree>
    <p:extLst>
      <p:ext uri="{BB962C8B-B14F-4D97-AF65-F5344CB8AC3E}">
        <p14:creationId xmlns:p14="http://schemas.microsoft.com/office/powerpoint/2010/main" val="366636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688CA59-D46B-4002-AEEA-189889FF3D85}" type="slidenum">
              <a:rPr lang="nb-NO" altLang="nb-NO" smtClean="0"/>
              <a:pPr/>
              <a:t>19</a:t>
            </a:fld>
            <a:endParaRPr lang="nb-NO" altLang="nb-NO"/>
          </a:p>
        </p:txBody>
      </p:sp>
    </p:spTree>
    <p:extLst>
      <p:ext uri="{BB962C8B-B14F-4D97-AF65-F5344CB8AC3E}">
        <p14:creationId xmlns:p14="http://schemas.microsoft.com/office/powerpoint/2010/main" val="3475085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Teknologisk support/ røntgen</a:t>
            </a:r>
            <a:endParaRPr lang="nb-NO" dirty="0"/>
          </a:p>
        </p:txBody>
      </p:sp>
      <p:sp>
        <p:nvSpPr>
          <p:cNvPr id="4" name="Plassholder for lysbildenummer 3"/>
          <p:cNvSpPr>
            <a:spLocks noGrp="1"/>
          </p:cNvSpPr>
          <p:nvPr>
            <p:ph type="sldNum" sz="quarter" idx="10"/>
          </p:nvPr>
        </p:nvSpPr>
        <p:spPr/>
        <p:txBody>
          <a:bodyPr/>
          <a:lstStyle/>
          <a:p>
            <a:fld id="{B688CA59-D46B-4002-AEEA-189889FF3D85}" type="slidenum">
              <a:rPr lang="nb-NO" altLang="nb-NO" smtClean="0"/>
              <a:pPr/>
              <a:t>23</a:t>
            </a:fld>
            <a:endParaRPr lang="nb-NO" altLang="nb-NO"/>
          </a:p>
        </p:txBody>
      </p:sp>
    </p:spTree>
    <p:extLst>
      <p:ext uri="{BB962C8B-B14F-4D97-AF65-F5344CB8AC3E}">
        <p14:creationId xmlns:p14="http://schemas.microsoft.com/office/powerpoint/2010/main" val="1665733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CC72501-7951-43AF-AFFF-60CDB74CBB16}" type="slidenum">
              <a:rPr lang="nb-NO" altLang="nb-NO" sz="1200"/>
              <a:pPr eaLnBrk="1" hangingPunct="1"/>
              <a:t>35</a:t>
            </a:fld>
            <a:endParaRPr lang="nb-NO" altLang="nb-NO" sz="1200"/>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tLang="nb-NO" b="1" smtClean="0">
                <a:ea typeface="ＭＳ Ｐゴシック" pitchFamily="34" charset="-128"/>
              </a:rPr>
              <a:t>Dr. Arthur Halvorsen, nurse Tove Gunleiksrud and midwife Aline Gagnon at surgery just after deleivery of the first baby at the field Hospital. Treating the first patients at the field hospital at the General Hospital grounds in Port-au-Prince, in  earthquake area in Haiti. (Photo: Olav A. Saltbones/Norwegian Red Cross)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Stadig bedring – men ser vi en endring nå? </a:t>
            </a:r>
            <a:r>
              <a:rPr lang="nb-NO" dirty="0" err="1" smtClean="0"/>
              <a:t>Resilience</a:t>
            </a:r>
            <a:endParaRPr lang="nb-NO" dirty="0"/>
          </a:p>
        </p:txBody>
      </p:sp>
      <p:sp>
        <p:nvSpPr>
          <p:cNvPr id="4" name="Plassholder for lysbildenummer 3"/>
          <p:cNvSpPr>
            <a:spLocks noGrp="1"/>
          </p:cNvSpPr>
          <p:nvPr>
            <p:ph type="sldNum" sz="quarter" idx="10"/>
          </p:nvPr>
        </p:nvSpPr>
        <p:spPr/>
        <p:txBody>
          <a:bodyPr/>
          <a:lstStyle/>
          <a:p>
            <a:fld id="{B688CA59-D46B-4002-AEEA-189889FF3D85}" type="slidenum">
              <a:rPr lang="nb-NO" altLang="nb-NO" smtClean="0"/>
              <a:pPr/>
              <a:t>37</a:t>
            </a:fld>
            <a:endParaRPr lang="nb-NO" altLang="nb-NO"/>
          </a:p>
        </p:txBody>
      </p:sp>
    </p:spTree>
    <p:extLst>
      <p:ext uri="{BB962C8B-B14F-4D97-AF65-F5344CB8AC3E}">
        <p14:creationId xmlns:p14="http://schemas.microsoft.com/office/powerpoint/2010/main" val="3360168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Global </a:t>
            </a:r>
            <a:r>
              <a:rPr lang="nb-NO" dirty="0" err="1" smtClean="0"/>
              <a:t>surgery</a:t>
            </a:r>
            <a:r>
              <a:rPr lang="nb-NO" dirty="0" smtClean="0"/>
              <a:t> – kompetansespredning og </a:t>
            </a:r>
            <a:r>
              <a:rPr lang="nb-NO" dirty="0" err="1" smtClean="0"/>
              <a:t>task</a:t>
            </a:r>
            <a:r>
              <a:rPr lang="nb-NO" dirty="0" smtClean="0"/>
              <a:t> </a:t>
            </a:r>
            <a:r>
              <a:rPr lang="nb-NO" dirty="0" err="1" smtClean="0"/>
              <a:t>shifting</a:t>
            </a:r>
            <a:endParaRPr lang="nb-NO" dirty="0"/>
          </a:p>
        </p:txBody>
      </p:sp>
      <p:sp>
        <p:nvSpPr>
          <p:cNvPr id="4" name="Plassholder for lysbildenummer 3"/>
          <p:cNvSpPr>
            <a:spLocks noGrp="1"/>
          </p:cNvSpPr>
          <p:nvPr>
            <p:ph type="sldNum" sz="quarter" idx="10"/>
          </p:nvPr>
        </p:nvSpPr>
        <p:spPr/>
        <p:txBody>
          <a:bodyPr/>
          <a:lstStyle/>
          <a:p>
            <a:fld id="{B688CA59-D46B-4002-AEEA-189889FF3D85}" type="slidenum">
              <a:rPr lang="nb-NO" altLang="nb-NO" smtClean="0"/>
              <a:pPr/>
              <a:t>58</a:t>
            </a:fld>
            <a:endParaRPr lang="nb-NO" altLang="nb-NO"/>
          </a:p>
        </p:txBody>
      </p:sp>
    </p:spTree>
    <p:extLst>
      <p:ext uri="{BB962C8B-B14F-4D97-AF65-F5344CB8AC3E}">
        <p14:creationId xmlns:p14="http://schemas.microsoft.com/office/powerpoint/2010/main" val="1351265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nb-NO"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Click to edit Master subtitle style</a:t>
            </a:r>
            <a:endParaRPr lang="en-US"/>
          </a:p>
        </p:txBody>
      </p:sp>
      <p:sp>
        <p:nvSpPr>
          <p:cNvPr id="4" name="Date Placeholder 3"/>
          <p:cNvSpPr>
            <a:spLocks noGrp="1"/>
          </p:cNvSpPr>
          <p:nvPr>
            <p:ph type="dt" sz="half" idx="10"/>
          </p:nvPr>
        </p:nvSpPr>
        <p:spPr/>
        <p:txBody>
          <a:bodyPr/>
          <a:lstStyle/>
          <a:p>
            <a:fld id="{42F10C39-C67A-A84D-B7F2-0B72A6A47574}" type="datetimeFigureOut">
              <a:rPr lang="en-US" smtClean="0"/>
              <a:t>30/08/15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3243012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42F10C39-C67A-A84D-B7F2-0B72A6A47574}" type="datetimeFigureOut">
              <a:rPr lang="en-US" smtClean="0"/>
              <a:t>30/08/15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350949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nb-NO"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42F10C39-C67A-A84D-B7F2-0B72A6A47574}" type="datetimeFigureOut">
              <a:rPr lang="en-US" smtClean="0"/>
              <a:t>30/08/15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2984970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nb-NO" smtClean="0"/>
              <a:t>Click to edit Master title style</a:t>
            </a:r>
            <a:endParaRPr lang="nb-NO"/>
          </a:p>
        </p:txBody>
      </p:sp>
      <p:sp>
        <p:nvSpPr>
          <p:cNvPr id="3" name="Text Placeholder 2"/>
          <p:cNvSpPr>
            <a:spLocks noGrp="1"/>
          </p:cNvSpPr>
          <p:nvPr>
            <p:ph type="body" sz="half" idx="1"/>
          </p:nvPr>
        </p:nvSpPr>
        <p:spPr>
          <a:xfrm>
            <a:off x="609600" y="1600200"/>
            <a:ext cx="3886200" cy="4419600"/>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4" name="Content Placeholder 3"/>
          <p:cNvSpPr>
            <a:spLocks noGrp="1"/>
          </p:cNvSpPr>
          <p:nvPr>
            <p:ph sz="half" idx="2"/>
          </p:nvPr>
        </p:nvSpPr>
        <p:spPr>
          <a:xfrm>
            <a:off x="4648200" y="1600200"/>
            <a:ext cx="3886200" cy="4419600"/>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5" name="Rectangle 8"/>
          <p:cNvSpPr>
            <a:spLocks noGrp="1" noChangeArrowheads="1"/>
          </p:cNvSpPr>
          <p:nvPr>
            <p:ph type="dt" sz="half" idx="10"/>
          </p:nvPr>
        </p:nvSpPr>
        <p:spPr>
          <a:ln/>
        </p:spPr>
        <p:txBody>
          <a:bodyPr/>
          <a:lstStyle>
            <a:lvl1pPr>
              <a:defRPr/>
            </a:lvl1pPr>
          </a:lstStyle>
          <a:p>
            <a:pPr>
              <a:defRPr/>
            </a:pPr>
            <a:endParaRPr lang="nb-NO"/>
          </a:p>
        </p:txBody>
      </p:sp>
      <p:sp>
        <p:nvSpPr>
          <p:cNvPr id="6" name="Rectangle 9"/>
          <p:cNvSpPr>
            <a:spLocks noGrp="1" noChangeArrowheads="1"/>
          </p:cNvSpPr>
          <p:nvPr>
            <p:ph type="ftr" sz="quarter" idx="11"/>
          </p:nvPr>
        </p:nvSpPr>
        <p:spPr>
          <a:ln/>
        </p:spPr>
        <p:txBody>
          <a:bodyPr/>
          <a:lstStyle>
            <a:lvl1pPr>
              <a:defRPr/>
            </a:lvl1pPr>
          </a:lstStyle>
          <a:p>
            <a:pPr>
              <a:defRPr/>
            </a:pPr>
            <a:endParaRPr lang="nb-NO"/>
          </a:p>
        </p:txBody>
      </p:sp>
      <p:sp>
        <p:nvSpPr>
          <p:cNvPr id="7" name="Rectangle 10"/>
          <p:cNvSpPr>
            <a:spLocks noGrp="1" noChangeArrowheads="1"/>
          </p:cNvSpPr>
          <p:nvPr>
            <p:ph type="sldNum" sz="quarter" idx="12"/>
          </p:nvPr>
        </p:nvSpPr>
        <p:spPr>
          <a:ln/>
        </p:spPr>
        <p:txBody>
          <a:bodyPr/>
          <a:lstStyle>
            <a:lvl1pPr>
              <a:defRPr/>
            </a:lvl1pPr>
          </a:lstStyle>
          <a:p>
            <a:fld id="{EBF7F874-A967-4628-A250-4C58DFC7942B}" type="slidenum">
              <a:rPr lang="nb-NO" altLang="nb-NO"/>
              <a:pPr/>
              <a:t>‹#›</a:t>
            </a:fld>
            <a:endParaRPr lang="nb-NO" altLang="nb-NO"/>
          </a:p>
        </p:txBody>
      </p:sp>
    </p:spTree>
    <p:extLst>
      <p:ext uri="{BB962C8B-B14F-4D97-AF65-F5344CB8AC3E}">
        <p14:creationId xmlns:p14="http://schemas.microsoft.com/office/powerpoint/2010/main" val="3888880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10"/>
          </p:nvPr>
        </p:nvSpPr>
        <p:spPr/>
        <p:txBody>
          <a:bodyPr/>
          <a:lstStyle/>
          <a:p>
            <a:fld id="{42F10C39-C67A-A84D-B7F2-0B72A6A47574}" type="datetimeFigureOut">
              <a:rPr lang="en-US" smtClean="0"/>
              <a:t>30/08/15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201403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smtClean="0"/>
              <a:t>Click to edit Master text styles</a:t>
            </a:r>
          </a:p>
        </p:txBody>
      </p:sp>
      <p:sp>
        <p:nvSpPr>
          <p:cNvPr id="4" name="Date Placeholder 3"/>
          <p:cNvSpPr>
            <a:spLocks noGrp="1"/>
          </p:cNvSpPr>
          <p:nvPr>
            <p:ph type="dt" sz="half" idx="10"/>
          </p:nvPr>
        </p:nvSpPr>
        <p:spPr/>
        <p:txBody>
          <a:bodyPr/>
          <a:lstStyle/>
          <a:p>
            <a:fld id="{42F10C39-C67A-A84D-B7F2-0B72A6A47574}" type="datetimeFigureOut">
              <a:rPr lang="en-US" smtClean="0"/>
              <a:t>30/08/15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41903812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Date Placeholder 4"/>
          <p:cNvSpPr>
            <a:spLocks noGrp="1"/>
          </p:cNvSpPr>
          <p:nvPr>
            <p:ph type="dt" sz="half" idx="10"/>
          </p:nvPr>
        </p:nvSpPr>
        <p:spPr/>
        <p:txBody>
          <a:bodyPr/>
          <a:lstStyle/>
          <a:p>
            <a:fld id="{42F10C39-C67A-A84D-B7F2-0B72A6A47574}" type="datetimeFigureOut">
              <a:rPr lang="en-US" smtClean="0"/>
              <a:t>30/08/15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4142055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Date Placeholder 6"/>
          <p:cNvSpPr>
            <a:spLocks noGrp="1"/>
          </p:cNvSpPr>
          <p:nvPr>
            <p:ph type="dt" sz="half" idx="10"/>
          </p:nvPr>
        </p:nvSpPr>
        <p:spPr/>
        <p:txBody>
          <a:bodyPr/>
          <a:lstStyle/>
          <a:p>
            <a:fld id="{42F10C39-C67A-A84D-B7F2-0B72A6A47574}" type="datetimeFigureOut">
              <a:rPr lang="en-US" smtClean="0"/>
              <a:t>30/08/15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8400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Click to edit Master title style</a:t>
            </a:r>
            <a:endParaRPr lang="en-US"/>
          </a:p>
        </p:txBody>
      </p:sp>
      <p:sp>
        <p:nvSpPr>
          <p:cNvPr id="3" name="Date Placeholder 2"/>
          <p:cNvSpPr>
            <a:spLocks noGrp="1"/>
          </p:cNvSpPr>
          <p:nvPr>
            <p:ph type="dt" sz="half" idx="10"/>
          </p:nvPr>
        </p:nvSpPr>
        <p:spPr/>
        <p:txBody>
          <a:bodyPr/>
          <a:lstStyle/>
          <a:p>
            <a:fld id="{42F10C39-C67A-A84D-B7F2-0B72A6A47574}" type="datetimeFigureOut">
              <a:rPr lang="en-US" smtClean="0"/>
              <a:t>30/08/15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85568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F10C39-C67A-A84D-B7F2-0B72A6A47574}" type="datetimeFigureOut">
              <a:rPr lang="en-US" smtClean="0"/>
              <a:t>30/08/15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137293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42F10C39-C67A-A84D-B7F2-0B72A6A47574}" type="datetimeFigureOut">
              <a:rPr lang="en-US" smtClean="0"/>
              <a:t>30/08/15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397154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Date Placeholder 4"/>
          <p:cNvSpPr>
            <a:spLocks noGrp="1"/>
          </p:cNvSpPr>
          <p:nvPr>
            <p:ph type="dt" sz="half" idx="10"/>
          </p:nvPr>
        </p:nvSpPr>
        <p:spPr/>
        <p:txBody>
          <a:bodyPr/>
          <a:lstStyle/>
          <a:p>
            <a:fld id="{42F10C39-C67A-A84D-B7F2-0B72A6A47574}" type="datetimeFigureOut">
              <a:rPr lang="en-US" smtClean="0"/>
              <a:t>30/08/15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3D209-23B6-BF47-BC8F-AE7CE9507355}" type="slidenum">
              <a:rPr lang="en-US" smtClean="0"/>
              <a:t>‹#›</a:t>
            </a:fld>
            <a:endParaRPr lang="en-US"/>
          </a:p>
        </p:txBody>
      </p:sp>
    </p:spTree>
    <p:extLst>
      <p:ext uri="{BB962C8B-B14F-4D97-AF65-F5344CB8AC3E}">
        <p14:creationId xmlns:p14="http://schemas.microsoft.com/office/powerpoint/2010/main" val="176073375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b-NO"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10C39-C67A-A84D-B7F2-0B72A6A47574}" type="datetimeFigureOut">
              <a:rPr lang="en-US" smtClean="0"/>
              <a:t>30/08/15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3D209-23B6-BF47-BC8F-AE7CE9507355}" type="slidenum">
              <a:rPr lang="en-US" smtClean="0"/>
              <a:t>‹#›</a:t>
            </a:fld>
            <a:endParaRPr lang="en-US"/>
          </a:p>
        </p:txBody>
      </p:sp>
    </p:spTree>
    <p:extLst>
      <p:ext uri="{BB962C8B-B14F-4D97-AF65-F5344CB8AC3E}">
        <p14:creationId xmlns:p14="http://schemas.microsoft.com/office/powerpoint/2010/main" val="2719143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17.xml.rels><?xml version="1.0" encoding="UTF-8" standalone="yes"?>
<Relationships xmlns="http://schemas.openxmlformats.org/package/2006/relationships"><Relationship Id="rId11" Type="http://schemas.openxmlformats.org/officeDocument/2006/relationships/oleObject" Target="../embeddings/Microsoft_Excel_97_-_2004_Worksheet2.xls"/><Relationship Id="rId12" Type="http://schemas.openxmlformats.org/officeDocument/2006/relationships/image" Target="../media/image21.png"/><Relationship Id="rId1" Type="http://schemas.openxmlformats.org/officeDocument/2006/relationships/vmlDrawing" Target="../drawings/vmlDrawing1.vml"/><Relationship Id="rId2" Type="http://schemas.openxmlformats.org/officeDocument/2006/relationships/slideLayout" Target="../slideLayouts/slideLayout7.xml"/><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jpeg"/><Relationship Id="rId7" Type="http://schemas.openxmlformats.org/officeDocument/2006/relationships/oleObject" Target="../embeddings/oleObject1.bin"/><Relationship Id="rId8" Type="http://schemas.openxmlformats.org/officeDocument/2006/relationships/oleObject" Target="../embeddings/Microsoft_Excel_97_-_2004_Worksheet1.xls"/><Relationship Id="rId9" Type="http://schemas.openxmlformats.org/officeDocument/2006/relationships/image" Target="../media/image20.png"/><Relationship Id="rId10"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g"/><Relationship Id="rId7"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4.xml"/><Relationship Id="rId2"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6.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4" Type="http://schemas.openxmlformats.org/officeDocument/2006/relationships/image" Target="../media/image47.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g"/><Relationship Id="rId3" Type="http://schemas.openxmlformats.org/officeDocument/2006/relationships/image" Target="../media/image50.jpg"/></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image" Target="../media/image53.jp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 Id="rId3"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 Id="rId3" Type="http://schemas.openxmlformats.org/officeDocument/2006/relationships/image" Target="../media/image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jpeg"/><Relationship Id="rId3" Type="http://schemas.openxmlformats.org/officeDocument/2006/relationships/image" Target="../media/image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jpeg"/><Relationship Id="rId3" Type="http://schemas.openxmlformats.org/officeDocument/2006/relationships/image" Target="../media/image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 Id="rId3"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 Id="rId3" Type="http://schemas.openxmlformats.org/officeDocument/2006/relationships/image" Target="../media/image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 Id="rId3" Type="http://schemas.openxmlformats.org/officeDocument/2006/relationships/image" Target="../media/image1.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58.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png"/><Relationship Id="rId5" Type="http://schemas.openxmlformats.org/officeDocument/2006/relationships/image" Target="../media/image1.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6.xml"/><Relationship Id="rId2" Type="http://schemas.openxmlformats.org/officeDocument/2006/relationships/image" Target="../media/image6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eg"/><Relationship Id="rId5"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Global </a:t>
            </a:r>
            <a:r>
              <a:rPr lang="en-US" dirty="0" err="1" smtClean="0"/>
              <a:t>k</a:t>
            </a:r>
            <a:r>
              <a:rPr lang="en-US" dirty="0" err="1" smtClean="0"/>
              <a:t>irurgi</a:t>
            </a:r>
            <a:r>
              <a:rPr lang="en-US" dirty="0" smtClean="0"/>
              <a:t> – et </a:t>
            </a:r>
            <a:r>
              <a:rPr lang="en-US" dirty="0" err="1" smtClean="0"/>
              <a:t>norsk</a:t>
            </a:r>
            <a:r>
              <a:rPr lang="en-US" smtClean="0"/>
              <a:t> problem?</a:t>
            </a:r>
            <a:endParaRPr lang="en-US" dirty="0"/>
          </a:p>
        </p:txBody>
      </p:sp>
      <p:sp>
        <p:nvSpPr>
          <p:cNvPr id="3" name="Subtitle 2"/>
          <p:cNvSpPr>
            <a:spLocks noGrp="1"/>
          </p:cNvSpPr>
          <p:nvPr>
            <p:ph type="subTitle" idx="1"/>
          </p:nvPr>
        </p:nvSpPr>
        <p:spPr/>
        <p:txBody>
          <a:bodyPr/>
          <a:lstStyle/>
          <a:p>
            <a:r>
              <a:rPr lang="en-US" dirty="0" smtClean="0"/>
              <a:t>Brynjulf Ystgaard</a:t>
            </a:r>
          </a:p>
          <a:p>
            <a:r>
              <a:rPr lang="en-US" dirty="0" smtClean="0"/>
              <a:t>St Olav Hospital &amp; </a:t>
            </a:r>
            <a:r>
              <a:rPr lang="en-US" dirty="0" err="1" smtClean="0"/>
              <a:t>CapaCare</a:t>
            </a:r>
            <a:endParaRPr lang="en-US" dirty="0"/>
          </a:p>
        </p:txBody>
      </p:sp>
      <p:pic>
        <p:nvPicPr>
          <p:cNvPr id="4"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3002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itle 1"/>
          <p:cNvSpPr>
            <a:spLocks noGrp="1"/>
          </p:cNvSpPr>
          <p:nvPr>
            <p:ph type="title" idx="4294967295"/>
          </p:nvPr>
        </p:nvSpPr>
        <p:spPr>
          <a:xfrm>
            <a:off x="0" y="228600"/>
            <a:ext cx="8015288" cy="914400"/>
          </a:xfrm>
        </p:spPr>
        <p:txBody>
          <a:bodyPr/>
          <a:lstStyle/>
          <a:p>
            <a:pPr eaLnBrk="1" fontAlgn="auto" hangingPunct="1">
              <a:spcAft>
                <a:spcPts val="0"/>
              </a:spcAft>
              <a:defRPr/>
            </a:pPr>
            <a:r>
              <a:rPr lang="en-GB">
                <a:latin typeface="Arial" charset="0"/>
              </a:rPr>
              <a:t>What is DALY?</a:t>
            </a: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l="2219" t="23399" r="2219" b="6738"/>
          <a:stretch>
            <a:fillRect/>
          </a:stretch>
        </p:blipFill>
        <p:spPr bwMode="auto">
          <a:xfrm>
            <a:off x="461963" y="2351088"/>
            <a:ext cx="81311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Grp="1" noChangeArrowheads="1"/>
          </p:cNvSpPr>
          <p:nvPr>
            <p:ph type="title"/>
          </p:nvPr>
        </p:nvSpPr>
        <p:spPr/>
        <p:txBody>
          <a:bodyPr/>
          <a:lstStyle/>
          <a:p>
            <a:pPr eaLnBrk="1" fontAlgn="auto" hangingPunct="1">
              <a:spcAft>
                <a:spcPts val="0"/>
              </a:spcAft>
              <a:defRPr/>
            </a:pPr>
            <a:r>
              <a:rPr lang="nb-NO">
                <a:latin typeface="Arial" charset="0"/>
              </a:rPr>
              <a:t>DALY</a:t>
            </a:r>
          </a:p>
        </p:txBody>
      </p:sp>
      <p:sp>
        <p:nvSpPr>
          <p:cNvPr id="86018" name="Rectangle 3"/>
          <p:cNvSpPr>
            <a:spLocks noGrp="1" noChangeArrowheads="1"/>
          </p:cNvSpPr>
          <p:nvPr>
            <p:ph idx="1"/>
          </p:nvPr>
        </p:nvSpPr>
        <p:spPr/>
        <p:txBody>
          <a:bodyPr/>
          <a:lstStyle/>
          <a:p>
            <a:pPr eaLnBrk="1" hangingPunct="1"/>
            <a:r>
              <a:rPr lang="nb-NO" dirty="0">
                <a:latin typeface="Arial" charset="0"/>
              </a:rPr>
              <a:t>NTD – Big 3: HIV / Tbc / Malaria</a:t>
            </a:r>
          </a:p>
          <a:p>
            <a:pPr lvl="1" eaLnBrk="1" hangingPunct="1"/>
            <a:r>
              <a:rPr lang="nb-NO" dirty="0">
                <a:latin typeface="Arial" charset="0"/>
              </a:rPr>
              <a:t>20 </a:t>
            </a:r>
            <a:r>
              <a:rPr lang="nb-NO" dirty="0" err="1">
                <a:latin typeface="Arial" charset="0"/>
              </a:rPr>
              <a:t>mill</a:t>
            </a:r>
            <a:r>
              <a:rPr lang="nb-NO" dirty="0">
                <a:latin typeface="Arial" charset="0"/>
              </a:rPr>
              <a:t> </a:t>
            </a:r>
            <a:r>
              <a:rPr lang="nb-NO" dirty="0" err="1">
                <a:latin typeface="Arial" charset="0"/>
              </a:rPr>
              <a:t>DALYs</a:t>
            </a:r>
            <a:endParaRPr lang="nb-NO" dirty="0">
              <a:latin typeface="Arial" charset="0"/>
            </a:endParaRPr>
          </a:p>
          <a:p>
            <a:pPr eaLnBrk="1" hangingPunct="1"/>
            <a:r>
              <a:rPr lang="nb-NO" dirty="0">
                <a:latin typeface="Arial" charset="0"/>
              </a:rPr>
              <a:t>Injuries: RTA</a:t>
            </a:r>
          </a:p>
          <a:p>
            <a:pPr lvl="1" eaLnBrk="1" hangingPunct="1"/>
            <a:r>
              <a:rPr lang="nb-NO" dirty="0">
                <a:latin typeface="Arial" charset="0"/>
              </a:rPr>
              <a:t>1.7 </a:t>
            </a:r>
            <a:r>
              <a:rPr lang="nb-NO" dirty="0" err="1">
                <a:latin typeface="Arial" charset="0"/>
              </a:rPr>
              <a:t>vs</a:t>
            </a:r>
            <a:r>
              <a:rPr lang="nb-NO" dirty="0">
                <a:latin typeface="Arial" charset="0"/>
              </a:rPr>
              <a:t> 50 </a:t>
            </a:r>
            <a:r>
              <a:rPr lang="nb-NO" dirty="0" err="1">
                <a:latin typeface="Arial" charset="0"/>
              </a:rPr>
              <a:t>casualities</a:t>
            </a:r>
            <a:r>
              <a:rPr lang="nb-NO" dirty="0">
                <a:latin typeface="Arial" charset="0"/>
              </a:rPr>
              <a:t>/10 000 </a:t>
            </a:r>
            <a:r>
              <a:rPr lang="nb-NO" dirty="0" err="1">
                <a:latin typeface="Arial" charset="0"/>
              </a:rPr>
              <a:t>vehicles</a:t>
            </a:r>
            <a:endParaRPr lang="nb-NO" dirty="0">
              <a:latin typeface="Arial" charset="0"/>
            </a:endParaRPr>
          </a:p>
          <a:p>
            <a:pPr lvl="1" eaLnBrk="1" hangingPunct="1"/>
            <a:r>
              <a:rPr lang="nb-NO" dirty="0">
                <a:latin typeface="Arial" charset="0"/>
              </a:rPr>
              <a:t>10 million </a:t>
            </a:r>
            <a:r>
              <a:rPr lang="nb-NO" dirty="0" err="1">
                <a:latin typeface="Arial" charset="0"/>
              </a:rPr>
              <a:t>DALYs</a:t>
            </a:r>
            <a:endParaRPr lang="nb-NO" dirty="0">
              <a:latin typeface="Arial" charset="0"/>
            </a:endParaRPr>
          </a:p>
          <a:p>
            <a:pPr eaLnBrk="1" hangingPunct="1"/>
            <a:r>
              <a:rPr lang="nb-NO" dirty="0" err="1">
                <a:latin typeface="Arial" charset="0"/>
              </a:rPr>
              <a:t>Obstretics</a:t>
            </a:r>
            <a:r>
              <a:rPr lang="nb-NO" dirty="0">
                <a:latin typeface="Arial" charset="0"/>
              </a:rPr>
              <a:t> </a:t>
            </a:r>
            <a:r>
              <a:rPr lang="nb-NO" dirty="0" err="1">
                <a:latin typeface="Arial" charset="0"/>
              </a:rPr>
              <a:t>complications</a:t>
            </a:r>
            <a:r>
              <a:rPr lang="nb-NO" dirty="0">
                <a:latin typeface="Arial" charset="0"/>
              </a:rPr>
              <a:t> </a:t>
            </a:r>
          </a:p>
          <a:p>
            <a:pPr lvl="1" eaLnBrk="1" hangingPunct="1"/>
            <a:r>
              <a:rPr lang="nb-NO" dirty="0">
                <a:latin typeface="Arial" charset="0"/>
              </a:rPr>
              <a:t>4 million </a:t>
            </a:r>
            <a:r>
              <a:rPr lang="nb-NO" dirty="0" err="1">
                <a:latin typeface="Arial" charset="0"/>
              </a:rPr>
              <a:t>DALYs</a:t>
            </a:r>
            <a:endParaRPr lang="nb-NO" dirty="0">
              <a:latin typeface="Arial" charset="0"/>
            </a:endParaRPr>
          </a:p>
          <a:p>
            <a:pPr eaLnBrk="1" hangingPunct="1"/>
            <a:endParaRPr lang="nb-NO" dirty="0">
              <a:latin typeface="Arial" charset="0"/>
            </a:endParaRPr>
          </a:p>
        </p:txBody>
      </p:sp>
      <p:pic>
        <p:nvPicPr>
          <p:cNvPr id="4"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descr="Skjermbilde 2014-01-23 kl. 00.20.4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100" y="0"/>
            <a:ext cx="8796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5805488" y="49213"/>
            <a:ext cx="1371600" cy="446087"/>
          </a:xfrm>
          <a:prstGeom prst="donut">
            <a:avLst>
              <a:gd name="adj" fmla="val 288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fontAlgn="auto">
              <a:spcBef>
                <a:spcPts val="0"/>
              </a:spcBef>
              <a:spcAft>
                <a:spcPts val="0"/>
              </a:spcAft>
              <a:defRPr/>
            </a:pPr>
            <a:endParaRPr lang="en-US">
              <a:solidFill>
                <a:schemeClr val="tx1"/>
              </a:solidFill>
            </a:endParaRPr>
          </a:p>
        </p:txBody>
      </p:sp>
      <p:pic>
        <p:nvPicPr>
          <p:cNvPr id="4" name="Picture 3" descr="Skjermbilde 2014-01-23 kl. 00.20.1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903288"/>
            <a:ext cx="2935288"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kjermbilde 2014-01-23 kl. 00.21.2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2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nut 2"/>
          <p:cNvSpPr/>
          <p:nvPr/>
        </p:nvSpPr>
        <p:spPr>
          <a:xfrm>
            <a:off x="5805488" y="49213"/>
            <a:ext cx="1371600" cy="446087"/>
          </a:xfrm>
          <a:prstGeom prst="donut">
            <a:avLst>
              <a:gd name="adj" fmla="val 288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fontAlgn="auto">
              <a:spcBef>
                <a:spcPts val="0"/>
              </a:spcBef>
              <a:spcAft>
                <a:spcPts val="0"/>
              </a:spcAft>
              <a:defRPr/>
            </a:pPr>
            <a:endParaRPr lang="en-US">
              <a:solidFill>
                <a:schemeClr val="tx1"/>
              </a:solidFill>
            </a:endParaRPr>
          </a:p>
        </p:txBody>
      </p:sp>
      <p:sp>
        <p:nvSpPr>
          <p:cNvPr id="4" name="Donut 3"/>
          <p:cNvSpPr/>
          <p:nvPr/>
        </p:nvSpPr>
        <p:spPr>
          <a:xfrm>
            <a:off x="152400" y="1047750"/>
            <a:ext cx="1371600" cy="447675"/>
          </a:xfrm>
          <a:prstGeom prst="donut">
            <a:avLst>
              <a:gd name="adj" fmla="val 288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fontAlgn="auto">
              <a:spcBef>
                <a:spcPts val="0"/>
              </a:spcBef>
              <a:spcAft>
                <a:spcPts val="0"/>
              </a:spcAft>
              <a:defRPr/>
            </a:pPr>
            <a:endParaRPr lang="en-US">
              <a:solidFill>
                <a:schemeClr val="tx1"/>
              </a:solidFill>
            </a:endParaRPr>
          </a:p>
        </p:txBody>
      </p:sp>
      <p:pic>
        <p:nvPicPr>
          <p:cNvPr id="6" name="Picture 5" descr="Skjermbilde 2014-01-23 kl. 00.22.0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6538" y="1047750"/>
            <a:ext cx="3217862"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Skjermbilde 2014-01-23 kl. 00.33.5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nut 3"/>
          <p:cNvSpPr/>
          <p:nvPr/>
        </p:nvSpPr>
        <p:spPr>
          <a:xfrm rot="5400000">
            <a:off x="511175" y="1855788"/>
            <a:ext cx="2295525" cy="1419225"/>
          </a:xfrm>
          <a:prstGeom prst="donut">
            <a:avLst>
              <a:gd name="adj" fmla="val 288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fontAlgn="auto">
              <a:spcBef>
                <a:spcPts val="0"/>
              </a:spcBef>
              <a:spcAft>
                <a:spcPts val="0"/>
              </a:spcAft>
              <a:defRPr/>
            </a:pPr>
            <a:endParaRPr lang="en-US">
              <a:solidFill>
                <a:schemeClr val="tx1"/>
              </a:solidFill>
            </a:endParaRPr>
          </a:p>
        </p:txBody>
      </p:sp>
      <p:sp>
        <p:nvSpPr>
          <p:cNvPr id="5" name="Donut 4"/>
          <p:cNvSpPr/>
          <p:nvPr/>
        </p:nvSpPr>
        <p:spPr>
          <a:xfrm>
            <a:off x="6829425" y="2803525"/>
            <a:ext cx="1633538" cy="728663"/>
          </a:xfrm>
          <a:prstGeom prst="donut">
            <a:avLst>
              <a:gd name="adj" fmla="val 2887"/>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457200" fontAlgn="auto">
              <a:spcBef>
                <a:spcPts val="0"/>
              </a:spcBef>
              <a:spcAft>
                <a:spcPts val="0"/>
              </a:spcAft>
              <a:defRPr/>
            </a:pPr>
            <a:endParaRPr lang="en-US">
              <a:solidFill>
                <a:schemeClr val="tx1"/>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85775" y="3371850"/>
            <a:ext cx="70421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latin typeface="Calibri" charset="0"/>
              </a:rPr>
              <a:t>Available Medical doctors:				</a:t>
            </a:r>
          </a:p>
        </p:txBody>
      </p:sp>
      <p:pic>
        <p:nvPicPr>
          <p:cNvPr id="100354" name="Picture 2" descr="Skjermbilde 2014-01-29 kl. 00.09.5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1525" y="514350"/>
            <a:ext cx="5603875" cy="286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Box 8"/>
          <p:cNvSpPr txBox="1">
            <a:spLocks noChangeArrowheads="1"/>
          </p:cNvSpPr>
          <p:nvPr/>
        </p:nvSpPr>
        <p:spPr bwMode="auto">
          <a:xfrm>
            <a:off x="309563" y="-206375"/>
            <a:ext cx="3435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latin typeface="Calibri" charset="0"/>
              </a:rPr>
              <a:t>U - 5 Mortality:</a:t>
            </a:r>
          </a:p>
          <a:p>
            <a:pPr eaLnBrk="1" hangingPunct="1"/>
            <a:endParaRPr lang="en-US" sz="4000">
              <a:latin typeface="Calibri" charset="0"/>
            </a:endParaRPr>
          </a:p>
        </p:txBody>
      </p:sp>
      <p:pic>
        <p:nvPicPr>
          <p:cNvPr id="10" name="Picture 9" descr="Skjermbilde 2014-01-08 kl. 00.53.0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1525" y="4108450"/>
            <a:ext cx="56038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7" name="TextBox 10"/>
          <p:cNvSpPr txBox="1">
            <a:spLocks noChangeArrowheads="1"/>
          </p:cNvSpPr>
          <p:nvPr/>
        </p:nvSpPr>
        <p:spPr bwMode="auto">
          <a:xfrm>
            <a:off x="7070725" y="5594350"/>
            <a:ext cx="2058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Source:</a:t>
            </a:r>
          </a:p>
          <a:p>
            <a:pPr eaLnBrk="1" hangingPunct="1"/>
            <a:r>
              <a:rPr lang="en-US" sz="1800">
                <a:latin typeface="Calibri" charset="0"/>
              </a:rPr>
              <a:t>Worldmapper.org</a:t>
            </a:r>
          </a:p>
          <a:p>
            <a:pPr eaLnBrk="1" hangingPunct="1"/>
            <a:r>
              <a:rPr lang="en-US" sz="1800">
                <a:latin typeface="Calibri" charset="0"/>
              </a:rPr>
              <a:t>(World Bank – data)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3"/>
          <p:cNvSpPr>
            <a:spLocks noGrp="1"/>
          </p:cNvSpPr>
          <p:nvPr>
            <p:ph type="title" idx="4294967295"/>
          </p:nvPr>
        </p:nvSpPr>
        <p:spPr>
          <a:xfrm>
            <a:off x="0" y="274638"/>
            <a:ext cx="8785225" cy="1143000"/>
          </a:xfrm>
        </p:spPr>
        <p:txBody>
          <a:bodyPr>
            <a:normAutofit fontScale="90000"/>
          </a:bodyPr>
          <a:lstStyle/>
          <a:p>
            <a:pPr eaLnBrk="1" fontAlgn="auto" hangingPunct="1">
              <a:spcAft>
                <a:spcPts val="0"/>
              </a:spcAft>
              <a:defRPr/>
            </a:pPr>
            <a:r>
              <a:rPr lang="en-US">
                <a:latin typeface="Arial" charset="0"/>
              </a:rPr>
              <a:t>Global health workforce distribution</a:t>
            </a:r>
          </a:p>
        </p:txBody>
      </p:sp>
      <p:graphicFrame>
        <p:nvGraphicFramePr>
          <p:cNvPr id="7" name="Content Placeholder 6"/>
          <p:cNvGraphicFramePr>
            <a:graphicFrameLocks noGrp="1"/>
          </p:cNvGraphicFramePr>
          <p:nvPr>
            <p:ph sz="half" idx="4294967295"/>
          </p:nvPr>
        </p:nvGraphicFramePr>
        <p:xfrm>
          <a:off x="0" y="2060575"/>
          <a:ext cx="4038600" cy="34178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7"/>
          <p:cNvGraphicFramePr>
            <a:graphicFrameLocks noGrp="1"/>
          </p:cNvGraphicFramePr>
          <p:nvPr>
            <p:ph sz="half" idx="4294967295"/>
          </p:nvPr>
        </p:nvGraphicFramePr>
        <p:xfrm>
          <a:off x="5105400" y="2060575"/>
          <a:ext cx="4038600" cy="3417888"/>
        </p:xfrm>
        <a:graphic>
          <a:graphicData uri="http://schemas.openxmlformats.org/drawingml/2006/chart">
            <c:chart xmlns:c="http://schemas.openxmlformats.org/drawingml/2006/chart" xmlns:r="http://schemas.openxmlformats.org/officeDocument/2006/relationships" r:id="rId3"/>
          </a:graphicData>
        </a:graphic>
      </p:graphicFrame>
      <p:sp>
        <p:nvSpPr>
          <p:cNvPr id="101380" name="TextBox 1"/>
          <p:cNvSpPr txBox="1">
            <a:spLocks noChangeArrowheads="1"/>
          </p:cNvSpPr>
          <p:nvPr/>
        </p:nvSpPr>
        <p:spPr bwMode="auto">
          <a:xfrm>
            <a:off x="1336675" y="6072188"/>
            <a:ext cx="2474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Source: </a:t>
            </a:r>
            <a:r>
              <a:rPr lang="en-US" sz="1800">
                <a:latin typeface="Calibri" charset="0"/>
              </a:rPr>
              <a:t>Håkon A. Bolkan</a:t>
            </a:r>
          </a:p>
        </p:txBody>
      </p:sp>
      <p:pic>
        <p:nvPicPr>
          <p:cNvPr id="6" name="Picture 11" descr="CapaCa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636431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260350"/>
          </a:xfrm>
          <a:prstGeom prst="rect">
            <a:avLst/>
          </a:prstGeom>
          <a:solidFill>
            <a:srgbClr val="FF0000"/>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457200" fontAlgn="auto">
              <a:spcBef>
                <a:spcPts val="0"/>
              </a:spcBef>
              <a:spcAft>
                <a:spcPts val="0"/>
              </a:spcAft>
              <a:defRPr/>
            </a:pPr>
            <a:endParaRPr lang="nb-NO">
              <a:solidFill>
                <a:schemeClr val="lt1"/>
              </a:solidFill>
              <a:latin typeface="+mn-lt"/>
              <a:ea typeface="+mn-ea"/>
              <a:cs typeface="+mn-cs"/>
            </a:endParaRPr>
          </a:p>
        </p:txBody>
      </p:sp>
      <p:sp>
        <p:nvSpPr>
          <p:cNvPr id="6" name="Rectangle 5"/>
          <p:cNvSpPr>
            <a:spLocks noChangeArrowheads="1"/>
          </p:cNvSpPr>
          <p:nvPr/>
        </p:nvSpPr>
        <p:spPr bwMode="auto">
          <a:xfrm>
            <a:off x="0" y="260350"/>
            <a:ext cx="9144000" cy="215900"/>
          </a:xfrm>
          <a:prstGeom prst="rect">
            <a:avLst/>
          </a:prstGeom>
          <a:solidFill>
            <a:srgbClr val="6EBC29"/>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457200" fontAlgn="auto">
              <a:spcBef>
                <a:spcPts val="0"/>
              </a:spcBef>
              <a:spcAft>
                <a:spcPts val="0"/>
              </a:spcAft>
              <a:defRPr/>
            </a:pPr>
            <a:endParaRPr lang="nb-NO">
              <a:solidFill>
                <a:schemeClr val="lt1"/>
              </a:solidFill>
              <a:latin typeface="+mn-lt"/>
              <a:ea typeface="+mn-ea"/>
              <a:cs typeface="+mn-cs"/>
            </a:endParaRPr>
          </a:p>
        </p:txBody>
      </p:sp>
      <p:sp>
        <p:nvSpPr>
          <p:cNvPr id="103427" name="TextBox 1"/>
          <p:cNvSpPr txBox="1">
            <a:spLocks noChangeArrowheads="1"/>
          </p:cNvSpPr>
          <p:nvPr/>
        </p:nvSpPr>
        <p:spPr bwMode="auto">
          <a:xfrm>
            <a:off x="319088" y="1125538"/>
            <a:ext cx="849788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a:latin typeface="Calibri" charset="0"/>
              </a:rPr>
              <a:t>Global mal-distribution of Surgical services</a:t>
            </a:r>
          </a:p>
        </p:txBody>
      </p:sp>
      <p:pic>
        <p:nvPicPr>
          <p:cNvPr id="103428" name="Picture 9" descr="125px-Coat_of_arms_of_Sierra_Leon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5819775"/>
            <a:ext cx="111125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10" descr="NTNU_engelsk-RG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8600" y="6173788"/>
            <a:ext cx="2238375"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1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6126163"/>
            <a:ext cx="2236788"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14" descr="CapaCar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11638" y="5957888"/>
            <a:ext cx="2143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3432" name="Content Placeholder 5"/>
          <p:cNvGraphicFramePr>
            <a:graphicFrameLocks/>
          </p:cNvGraphicFramePr>
          <p:nvPr/>
        </p:nvGraphicFramePr>
        <p:xfrm>
          <a:off x="406400" y="1549400"/>
          <a:ext cx="4140200" cy="4627563"/>
        </p:xfrm>
        <a:graphic>
          <a:graphicData uri="http://schemas.openxmlformats.org/presentationml/2006/ole">
            <mc:AlternateContent xmlns:mc="http://schemas.openxmlformats.org/markup-compatibility/2006">
              <mc:Choice xmlns:v="urn:schemas-microsoft-com:vml" Requires="v">
                <p:oleObj spid="_x0000_s26643" r:id="rId8" imgW="4139543" imgH="4627265" progId="Excel.Chart.8">
                  <p:embed/>
                </p:oleObj>
              </mc:Choice>
              <mc:Fallback>
                <p:oleObj r:id="rId8" imgW="4139543" imgH="4627265" progId="Excel.Chart.8">
                  <p:embed/>
                  <p:pic>
                    <p:nvPicPr>
                      <p:cNvPr id="0" name=""/>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6400" y="1549400"/>
                        <a:ext cx="41402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3433" name="Content Placeholder 6"/>
          <p:cNvGraphicFramePr>
            <a:graphicFrameLocks/>
          </p:cNvGraphicFramePr>
          <p:nvPr/>
        </p:nvGraphicFramePr>
        <p:xfrm>
          <a:off x="4597400" y="1549400"/>
          <a:ext cx="4346575" cy="4675188"/>
        </p:xfrm>
        <a:graphic>
          <a:graphicData uri="http://schemas.openxmlformats.org/presentationml/2006/ole">
            <mc:AlternateContent xmlns:mc="http://schemas.openxmlformats.org/markup-compatibility/2006">
              <mc:Choice xmlns:v="urn:schemas-microsoft-com:vml" Requires="v">
                <p:oleObj spid="_x0000_s26644" r:id="rId11" imgW="4346825" imgH="4676037" progId="Excel.Chart.8">
                  <p:embed/>
                </p:oleObj>
              </mc:Choice>
              <mc:Fallback>
                <p:oleObj r:id="rId11" imgW="4346825" imgH="4676037" progId="Excel.Chart.8">
                  <p:embed/>
                  <p:pic>
                    <p:nvPicPr>
                      <p:cNvPr id="0" name=""/>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97400" y="1549400"/>
                        <a:ext cx="4346575" cy="46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3434" name="TextBox 17"/>
          <p:cNvSpPr txBox="1">
            <a:spLocks noChangeArrowheads="1"/>
          </p:cNvSpPr>
          <p:nvPr/>
        </p:nvSpPr>
        <p:spPr bwMode="auto">
          <a:xfrm>
            <a:off x="319088" y="5500688"/>
            <a:ext cx="73628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latin typeface="Calibri" charset="0"/>
              </a:rPr>
              <a:t>Weiser 2008 - An estimation of the global volume of surgery a modelling strategy based on available data;</a:t>
            </a:r>
          </a:p>
          <a:p>
            <a:pPr eaLnBrk="1" hangingPunct="1"/>
            <a:r>
              <a:rPr lang="en-US" sz="1200">
                <a:latin typeface="Calibri" charset="0"/>
              </a:rPr>
              <a:t>		</a:t>
            </a:r>
            <a:r>
              <a:rPr lang="en-US" sz="1200" b="1">
                <a:latin typeface="Calibri" charset="0"/>
              </a:rPr>
              <a:t>The Lancet</a:t>
            </a:r>
            <a:r>
              <a:rPr lang="en-US" sz="1200">
                <a:latin typeface="Calibri" charset="0"/>
              </a:rPr>
              <a:t>; June 25, 2008 DOI:10.1016/S0140-6736(08)60878-8</a:t>
            </a:r>
            <a:endParaRPr lang="nl-NL" sz="1200">
              <a:latin typeface="Calibri" charset="0"/>
            </a:endParaRPr>
          </a:p>
        </p:txBody>
      </p:sp>
      <p:sp>
        <p:nvSpPr>
          <p:cNvPr id="103435" name="TextBox 11"/>
          <p:cNvSpPr txBox="1">
            <a:spLocks noChangeArrowheads="1"/>
          </p:cNvSpPr>
          <p:nvPr/>
        </p:nvSpPr>
        <p:spPr bwMode="auto">
          <a:xfrm>
            <a:off x="5299075" y="4381500"/>
            <a:ext cx="13922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latin typeface="Calibri" charset="0"/>
              </a:rPr>
              <a:t>1 per 9 years</a:t>
            </a:r>
          </a:p>
          <a:p>
            <a:pPr algn="ctr" eaLnBrk="1" hangingPunct="1"/>
            <a:r>
              <a:rPr lang="en-US" sz="1800">
                <a:latin typeface="Calibri" charset="0"/>
              </a:rPr>
              <a:t> of living</a:t>
            </a:r>
          </a:p>
        </p:txBody>
      </p:sp>
      <p:sp>
        <p:nvSpPr>
          <p:cNvPr id="3" name="TextBox 2"/>
          <p:cNvSpPr txBox="1">
            <a:spLocks noChangeArrowheads="1"/>
          </p:cNvSpPr>
          <p:nvPr/>
        </p:nvSpPr>
        <p:spPr bwMode="auto">
          <a:xfrm>
            <a:off x="6715125" y="3833813"/>
            <a:ext cx="1073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Calibri" charset="0"/>
              </a:rPr>
              <a:t>1 per 340 </a:t>
            </a:r>
          </a:p>
        </p:txBody>
      </p:sp>
    </p:spTree>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noChangeArrowheads="1"/>
          </p:cNvSpPr>
          <p:nvPr>
            <p:ph type="title"/>
          </p:nvPr>
        </p:nvSpPr>
        <p:spPr/>
        <p:txBody>
          <a:bodyPr/>
          <a:lstStyle/>
          <a:p>
            <a:pPr eaLnBrk="1" hangingPunct="1"/>
            <a:r>
              <a:rPr lang="nb-NO" altLang="nb-NO" dirty="0" smtClean="0">
                <a:ea typeface="ＭＳ Ｐゴシック" pitchFamily="34" charset="-128"/>
              </a:rPr>
              <a:t>Henri </a:t>
            </a:r>
            <a:r>
              <a:rPr lang="nb-NO" altLang="nb-NO" dirty="0" err="1" smtClean="0">
                <a:ea typeface="ＭＳ Ｐゴシック" pitchFamily="34" charset="-128"/>
              </a:rPr>
              <a:t>Dunants</a:t>
            </a:r>
            <a:r>
              <a:rPr lang="nb-NO" altLang="nb-NO" dirty="0" smtClean="0">
                <a:ea typeface="ＭＳ Ｐゴシック" pitchFamily="34" charset="-128"/>
              </a:rPr>
              <a:t> arv</a:t>
            </a:r>
          </a:p>
        </p:txBody>
      </p:sp>
      <p:pic>
        <p:nvPicPr>
          <p:cNvPr id="18436" name="Picture 7" descr="ifrc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5661025"/>
            <a:ext cx="687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ICRC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52963"/>
            <a:ext cx="4932363"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9" descr="\\trfil04\vol4\Brukere\Brys\Mine bilder\logo_proteger.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9000" y="4648200"/>
            <a:ext cx="1292225"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1600" y="1241124"/>
            <a:ext cx="4503972" cy="3430760"/>
          </a:xfrm>
          <a:prstGeom prst="rect">
            <a:avLst/>
          </a:prstGeom>
        </p:spPr>
      </p:pic>
      <p:pic>
        <p:nvPicPr>
          <p:cNvPr id="3" name="Bild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3675" y="1908754"/>
            <a:ext cx="2181225" cy="2095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eaLnBrk="1" hangingPunct="1"/>
            <a:r>
              <a:rPr lang="nb-NO" altLang="nb-NO" smtClean="0">
                <a:ea typeface="ＭＳ Ｐゴシック" pitchFamily="34" charset="-128"/>
              </a:rPr>
              <a:t>Krigskirurgi a m Røde Kors</a:t>
            </a:r>
          </a:p>
        </p:txBody>
      </p:sp>
      <p:sp>
        <p:nvSpPr>
          <p:cNvPr id="19458"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Følger generelle organisatoriske prinsipper</a:t>
            </a:r>
          </a:p>
          <a:p>
            <a:pPr eaLnBrk="1" hangingPunct="1"/>
            <a:r>
              <a:rPr lang="nb-NO" altLang="nb-NO" sz="2800" smtClean="0">
                <a:ea typeface="ＭＳ Ｐゴシック" pitchFamily="34" charset="-128"/>
              </a:rPr>
              <a:t>Samordning av behandingspolicy</a:t>
            </a:r>
          </a:p>
          <a:p>
            <a:pPr eaLnBrk="1" hangingPunct="1"/>
            <a:r>
              <a:rPr lang="nb-NO" altLang="nb-NO" sz="2800" smtClean="0">
                <a:ea typeface="ＭＳ Ｐゴシック" pitchFamily="34" charset="-128"/>
              </a:rPr>
              <a:t>Gjenkjennbare prosedyrer verden over</a:t>
            </a:r>
          </a:p>
          <a:p>
            <a:pPr eaLnBrk="1" hangingPunct="1"/>
            <a:endParaRPr lang="nb-NO" altLang="nb-NO" sz="2800" smtClean="0">
              <a:ea typeface="ＭＳ Ｐゴシック" pitchFamily="34" charset="-128"/>
            </a:endParaRPr>
          </a:p>
        </p:txBody>
      </p:sp>
      <p:pic>
        <p:nvPicPr>
          <p:cNvPr id="19459" name="Picture 10" descr="\\trfil04\vol4\Brukere\Brys\Mine bilder\ICRC%20flag%20190%235%23.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62600" y="1600200"/>
            <a:ext cx="2514600" cy="1892300"/>
          </a:xfrm>
          <a:noFill/>
        </p:spPr>
      </p:pic>
      <p:pic>
        <p:nvPicPr>
          <p:cNvPr id="19460" name="Picture 12" descr="\\trfil04\vol4\Brukere\Brys\Mine bilder\_41066974_crystal_afp203bo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4267200"/>
            <a:ext cx="2320925"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descr="Map SL Surg activity per 100 0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p:nvPr>
        </p:nvSpPr>
        <p:spPr/>
        <p:txBody>
          <a:bodyPr/>
          <a:lstStyle/>
          <a:p>
            <a:pPr eaLnBrk="1" hangingPunct="1"/>
            <a:r>
              <a:rPr lang="nb-NO" altLang="nb-NO" smtClean="0">
                <a:ea typeface="ＭＳ Ｐゴシック" pitchFamily="34" charset="-128"/>
              </a:rPr>
              <a:t>Generelle prinsipper</a:t>
            </a:r>
          </a:p>
        </p:txBody>
      </p:sp>
      <p:sp>
        <p:nvSpPr>
          <p:cNvPr id="20482"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Redde liv før funksjon</a:t>
            </a:r>
          </a:p>
          <a:p>
            <a:pPr eaLnBrk="1" hangingPunct="1"/>
            <a:r>
              <a:rPr lang="nb-NO" altLang="nb-NO" sz="2800" smtClean="0">
                <a:ea typeface="ＭＳ Ｐゴシック" pitchFamily="34" charset="-128"/>
              </a:rPr>
              <a:t>Konvertere infiserte sår til rene</a:t>
            </a:r>
          </a:p>
          <a:p>
            <a:pPr eaLnBrk="1" hangingPunct="1"/>
            <a:r>
              <a:rPr lang="nb-NO" altLang="nb-NO" sz="2800" smtClean="0">
                <a:ea typeface="ＭＳ Ｐゴシック" pitchFamily="34" charset="-128"/>
              </a:rPr>
              <a:t>Debridement</a:t>
            </a:r>
          </a:p>
          <a:p>
            <a:pPr eaLnBrk="1" hangingPunct="1"/>
            <a:r>
              <a:rPr lang="ja-JP" altLang="nb-NO" sz="2800" smtClean="0">
                <a:ea typeface="ＭＳ Ｐゴシック" pitchFamily="34" charset="-128"/>
              </a:rPr>
              <a:t>”</a:t>
            </a:r>
            <a:r>
              <a:rPr lang="nb-NO" altLang="ja-JP" sz="2800" smtClean="0">
                <a:ea typeface="ＭＳ Ｐゴシック" pitchFamily="34" charset="-128"/>
              </a:rPr>
              <a:t>Enkel</a:t>
            </a:r>
            <a:r>
              <a:rPr lang="ja-JP" altLang="nb-NO" sz="2800" smtClean="0">
                <a:ea typeface="ＭＳ Ｐゴシック" pitchFamily="34" charset="-128"/>
              </a:rPr>
              <a:t>”</a:t>
            </a:r>
            <a:r>
              <a:rPr lang="nb-NO" altLang="ja-JP" sz="2800" smtClean="0">
                <a:ea typeface="ＭＳ Ｐゴシック" pitchFamily="34" charset="-128"/>
              </a:rPr>
              <a:t> antibiotikapolicy</a:t>
            </a:r>
            <a:endParaRPr lang="nb-NO" altLang="nb-NO" sz="2800" smtClean="0">
              <a:ea typeface="ＭＳ Ｐゴシック" pitchFamily="34" charset="-128"/>
            </a:endParaRPr>
          </a:p>
        </p:txBody>
      </p:sp>
      <p:pic>
        <p:nvPicPr>
          <p:cNvPr id="20483" name="Picture 11" descr="Dia048"/>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79838" y="3141663"/>
            <a:ext cx="4392612" cy="2884487"/>
          </a:xfrm>
          <a:noFill/>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pPr eaLnBrk="1" hangingPunct="1"/>
            <a:r>
              <a:rPr lang="nb-NO" altLang="nb-NO" smtClean="0">
                <a:ea typeface="ＭＳ Ｐゴシック" pitchFamily="34" charset="-128"/>
              </a:rPr>
              <a:t>Tilheling</a:t>
            </a:r>
          </a:p>
        </p:txBody>
      </p:sp>
      <p:sp>
        <p:nvSpPr>
          <p:cNvPr id="21506"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Forsinket primær lukning</a:t>
            </a:r>
          </a:p>
          <a:p>
            <a:pPr lvl="1" eaLnBrk="1" hangingPunct="1"/>
            <a:r>
              <a:rPr lang="nb-NO" altLang="nb-NO" sz="2600" smtClean="0">
                <a:ea typeface="ＭＳ Ｐゴシック" pitchFamily="34" charset="-128"/>
              </a:rPr>
              <a:t>Fire dager etter primærkirurgi</a:t>
            </a:r>
          </a:p>
          <a:p>
            <a:pPr eaLnBrk="1" hangingPunct="1"/>
            <a:r>
              <a:rPr lang="nb-NO" altLang="nb-NO" sz="2800" smtClean="0">
                <a:ea typeface="ＭＳ Ｐゴシック" pitchFamily="34" charset="-128"/>
              </a:rPr>
              <a:t>Direkte lukning eller hudtransplantasjon</a:t>
            </a:r>
          </a:p>
          <a:p>
            <a:pPr eaLnBrk="1" hangingPunct="1"/>
            <a:r>
              <a:rPr lang="nb-NO" altLang="nb-NO" sz="2800" smtClean="0">
                <a:ea typeface="ＭＳ Ｐゴシック" pitchFamily="34" charset="-128"/>
              </a:rPr>
              <a:t>Evt re-debridement</a:t>
            </a:r>
          </a:p>
          <a:p>
            <a:pPr eaLnBrk="1" hangingPunct="1"/>
            <a:endParaRPr lang="nb-NO" altLang="nb-NO" sz="2800" smtClean="0">
              <a:ea typeface="ＭＳ Ｐゴシック" pitchFamily="34" charset="-128"/>
            </a:endParaRPr>
          </a:p>
        </p:txBody>
      </p:sp>
      <p:pic>
        <p:nvPicPr>
          <p:cNvPr id="21507" name="Picture 7" descr="Dia009"/>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284663" y="2301875"/>
            <a:ext cx="4249737" cy="2776538"/>
          </a:xfrm>
          <a:noFill/>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p:txBody>
          <a:bodyPr/>
          <a:lstStyle/>
          <a:p>
            <a:pPr eaLnBrk="1" hangingPunct="1"/>
            <a:r>
              <a:rPr lang="nb-NO" altLang="nb-NO" smtClean="0">
                <a:ea typeface="ＭＳ Ｐゴシック" pitchFamily="34" charset="-128"/>
              </a:rPr>
              <a:t>Mineskader</a:t>
            </a:r>
          </a:p>
        </p:txBody>
      </p:sp>
      <p:sp>
        <p:nvSpPr>
          <p:cNvPr id="24578"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Anti-personellminer</a:t>
            </a:r>
          </a:p>
          <a:p>
            <a:pPr lvl="1" eaLnBrk="1" hangingPunct="1"/>
            <a:r>
              <a:rPr lang="nb-NO" altLang="nb-NO" sz="2600" smtClean="0">
                <a:ea typeface="ＭＳ Ｐゴシック" pitchFamily="34" charset="-128"/>
              </a:rPr>
              <a:t>Konstruert for å lemleste</a:t>
            </a:r>
          </a:p>
          <a:p>
            <a:pPr eaLnBrk="1" hangingPunct="1"/>
            <a:r>
              <a:rPr lang="ja-JP" altLang="nb-NO" sz="2800" smtClean="0">
                <a:ea typeface="ＭＳ Ｐゴシック" pitchFamily="34" charset="-128"/>
              </a:rPr>
              <a:t>”</a:t>
            </a:r>
            <a:r>
              <a:rPr lang="nb-NO" altLang="ja-JP" sz="2800" smtClean="0">
                <a:ea typeface="ＭＳ Ｐゴシック" pitchFamily="34" charset="-128"/>
              </a:rPr>
              <a:t>Fattige lands atombomber</a:t>
            </a:r>
            <a:r>
              <a:rPr lang="ja-JP" altLang="nb-NO" sz="2800" smtClean="0">
                <a:ea typeface="ＭＳ Ｐゴシック" pitchFamily="34" charset="-128"/>
              </a:rPr>
              <a:t>”</a:t>
            </a:r>
            <a:endParaRPr lang="nb-NO" altLang="ja-JP" sz="2800" smtClean="0">
              <a:ea typeface="ＭＳ Ｐゴシック" pitchFamily="34" charset="-128"/>
            </a:endParaRPr>
          </a:p>
          <a:p>
            <a:pPr eaLnBrk="1" hangingPunct="1"/>
            <a:r>
              <a:rPr lang="nb-NO" altLang="nb-NO" sz="2800" smtClean="0">
                <a:ea typeface="ＭＳ Ｐゴシック" pitchFamily="34" charset="-128"/>
              </a:rPr>
              <a:t>En mine pr innbygger i Afghanistan i 1992</a:t>
            </a:r>
          </a:p>
        </p:txBody>
      </p:sp>
      <p:pic>
        <p:nvPicPr>
          <p:cNvPr id="24579" name="Picture 4" descr="Dia045"/>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527525"/>
            <a:ext cx="3886200" cy="2564950"/>
          </a:xfrm>
          <a:noFill/>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p:cNvSpPr>
            <a:spLocks noGrp="1" noChangeArrowheads="1"/>
          </p:cNvSpPr>
          <p:nvPr>
            <p:ph type="title"/>
          </p:nvPr>
        </p:nvSpPr>
        <p:spPr/>
        <p:txBody>
          <a:bodyPr/>
          <a:lstStyle/>
          <a:p>
            <a:pPr eaLnBrk="1" hangingPunct="1"/>
            <a:r>
              <a:rPr lang="nb-NO" altLang="nb-NO" smtClean="0">
                <a:ea typeface="ＭＳ Ｐゴシック" pitchFamily="34" charset="-128"/>
              </a:rPr>
              <a:t>Ofte lite diagnostiske problemer</a:t>
            </a:r>
          </a:p>
        </p:txBody>
      </p:sp>
      <p:pic>
        <p:nvPicPr>
          <p:cNvPr id="27650" name="Picture 5" descr="Dia03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63713" y="2133600"/>
            <a:ext cx="5400675" cy="3532188"/>
          </a:xfr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p:txBody>
          <a:bodyPr/>
          <a:lstStyle/>
          <a:p>
            <a:pPr eaLnBrk="1" hangingPunct="1"/>
            <a:r>
              <a:rPr lang="nb-NO" altLang="nb-NO" smtClean="0">
                <a:ea typeface="ＭＳ Ｐゴシック" pitchFamily="34" charset="-128"/>
              </a:rPr>
              <a:t>Frakturer</a:t>
            </a:r>
          </a:p>
        </p:txBody>
      </p:sp>
      <p:sp>
        <p:nvSpPr>
          <p:cNvPr id="28674" name="Rectangle 3"/>
          <p:cNvSpPr>
            <a:spLocks noGrp="1" noChangeArrowheads="1"/>
          </p:cNvSpPr>
          <p:nvPr>
            <p:ph idx="1"/>
          </p:nvPr>
        </p:nvSpPr>
        <p:spPr/>
        <p:txBody>
          <a:bodyPr/>
          <a:lstStyle/>
          <a:p>
            <a:pPr eaLnBrk="1" hangingPunct="1"/>
            <a:r>
              <a:rPr lang="nb-NO" altLang="nb-NO" smtClean="0">
                <a:ea typeface="ＭＳ Ｐゴシック" pitchFamily="34" charset="-128"/>
              </a:rPr>
              <a:t>Konservativ tilnærming</a:t>
            </a:r>
          </a:p>
          <a:p>
            <a:pPr eaLnBrk="1" hangingPunct="1"/>
            <a:r>
              <a:rPr lang="ja-JP" altLang="nb-NO" smtClean="0">
                <a:ea typeface="ＭＳ Ｐゴシック" pitchFamily="34" charset="-128"/>
              </a:rPr>
              <a:t>”</a:t>
            </a:r>
            <a:r>
              <a:rPr lang="nb-NO" altLang="ja-JP" smtClean="0">
                <a:ea typeface="ＭＳ Ｐゴシック" pitchFamily="34" charset="-128"/>
              </a:rPr>
              <a:t>Life before limb</a:t>
            </a:r>
            <a:r>
              <a:rPr lang="ja-JP" altLang="nb-NO" smtClean="0">
                <a:ea typeface="ＭＳ Ｐゴシック" pitchFamily="34" charset="-128"/>
              </a:rPr>
              <a:t>”</a:t>
            </a:r>
            <a:endParaRPr lang="nb-NO" altLang="ja-JP" smtClean="0">
              <a:ea typeface="ＭＳ Ｐゴシック" pitchFamily="34" charset="-128"/>
            </a:endParaRPr>
          </a:p>
          <a:p>
            <a:pPr eaLnBrk="1" hangingPunct="1"/>
            <a:r>
              <a:rPr lang="nb-NO" altLang="nb-NO" smtClean="0">
                <a:ea typeface="ＭＳ Ｐゴシック" pitchFamily="34" charset="-128"/>
              </a:rPr>
              <a:t>Ingen interne fiksasjonsmidler</a:t>
            </a:r>
          </a:p>
          <a:p>
            <a:pPr eaLnBrk="1" hangingPunct="1"/>
            <a:r>
              <a:rPr lang="nb-NO" altLang="nb-NO" smtClean="0">
                <a:ea typeface="ＭＳ Ｐゴシック" pitchFamily="34" charset="-128"/>
              </a:rPr>
              <a:t>Strekkbehandling</a:t>
            </a:r>
          </a:p>
          <a:p>
            <a:pPr eaLnBrk="1" hangingPunct="1"/>
            <a:r>
              <a:rPr lang="nb-NO" altLang="nb-NO" smtClean="0">
                <a:ea typeface="ＭＳ Ｐゴシック" pitchFamily="34" charset="-128"/>
              </a:rPr>
              <a:t>Gips </a:t>
            </a:r>
          </a:p>
          <a:p>
            <a:pPr eaLnBrk="1" hangingPunct="1"/>
            <a:r>
              <a:rPr lang="nb-NO" altLang="nb-NO" smtClean="0">
                <a:ea typeface="ＭＳ Ｐゴシック" pitchFamily="34" charset="-128"/>
              </a:rPr>
              <a:t>Ekstern fiksasjon</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lstStyle/>
          <a:p>
            <a:pPr eaLnBrk="1" hangingPunct="1"/>
            <a:r>
              <a:rPr lang="nb-NO" altLang="nb-NO" smtClean="0">
                <a:ea typeface="ＭＳ Ｐゴシック" pitchFamily="34" charset="-128"/>
              </a:rPr>
              <a:t>Amputasjoner - proteser</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1556792"/>
            <a:ext cx="5064947" cy="3096344"/>
          </a:xfrm>
          <a:prstGeom prst="rect">
            <a:avLst/>
          </a:prstGeom>
        </p:spPr>
      </p:pic>
      <p:pic>
        <p:nvPicPr>
          <p:cNvPr id="36866" name="Picture 4" descr="Dia018"/>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457200" y="2531015"/>
            <a:ext cx="4038600" cy="2664333"/>
          </a:xfrm>
          <a:noFill/>
        </p:spPr>
      </p:pic>
      <p:pic>
        <p:nvPicPr>
          <p:cNvPr id="36867" name="Picture 6" descr="Dia01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a:xfrm>
            <a:off x="4283968" y="4437112"/>
            <a:ext cx="1419265" cy="2160240"/>
          </a:xfrm>
          <a:noFill/>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nb-NO" altLang="nb-NO" smtClean="0">
                <a:ea typeface="ＭＳ Ｐゴシック" pitchFamily="34" charset="-128"/>
              </a:rPr>
              <a:t>Senkomplikasjoner</a:t>
            </a:r>
          </a:p>
        </p:txBody>
      </p:sp>
      <p:sp>
        <p:nvSpPr>
          <p:cNvPr id="37890"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Behandles når mulig</a:t>
            </a:r>
          </a:p>
          <a:p>
            <a:pPr lvl="1" eaLnBrk="1" hangingPunct="1"/>
            <a:r>
              <a:rPr lang="nb-NO" altLang="nb-NO" sz="2600" smtClean="0">
                <a:ea typeface="ＭＳ Ｐゴシック" pitchFamily="34" charset="-128"/>
              </a:rPr>
              <a:t>Kapasitet</a:t>
            </a:r>
          </a:p>
          <a:p>
            <a:pPr lvl="1" eaLnBrk="1" hangingPunct="1"/>
            <a:r>
              <a:rPr lang="nb-NO" altLang="nb-NO" sz="2600" smtClean="0">
                <a:ea typeface="ＭＳ Ｐゴシック" pitchFamily="34" charset="-128"/>
              </a:rPr>
              <a:t>Fasiliteter – tekniske og personellmessige</a:t>
            </a:r>
          </a:p>
        </p:txBody>
      </p:sp>
      <p:pic>
        <p:nvPicPr>
          <p:cNvPr id="37891" name="Picture 4" descr="Dia03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572000" y="3141663"/>
            <a:ext cx="3886200" cy="2555875"/>
          </a:xfr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noChangeArrowheads="1"/>
          </p:cNvSpPr>
          <p:nvPr>
            <p:ph type="title"/>
          </p:nvPr>
        </p:nvSpPr>
        <p:spPr/>
        <p:txBody>
          <a:bodyPr/>
          <a:lstStyle/>
          <a:p>
            <a:pPr eaLnBrk="1" hangingPunct="1"/>
            <a:r>
              <a:rPr lang="nb-NO" altLang="nb-NO" smtClean="0">
                <a:ea typeface="ＭＳ Ｐゴシック" pitchFamily="34" charset="-128"/>
              </a:rPr>
              <a:t>Kan være svært vanskelig…..</a:t>
            </a:r>
          </a:p>
        </p:txBody>
      </p:sp>
      <p:pic>
        <p:nvPicPr>
          <p:cNvPr id="38914" name="Picture 5" descr="Dia00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27313" y="2019300"/>
            <a:ext cx="4537075" cy="3133725"/>
          </a:xfrm>
          <a:noFill/>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ja-JP" altLang="nb-NO" smtClean="0">
                <a:ea typeface="ＭＳ Ｐゴシック" pitchFamily="34" charset="-128"/>
              </a:rPr>
              <a:t>”</a:t>
            </a:r>
            <a:r>
              <a:rPr lang="nb-NO" altLang="ja-JP" smtClean="0">
                <a:ea typeface="ＭＳ Ｐゴシック" pitchFamily="34" charset="-128"/>
              </a:rPr>
              <a:t>Sivil</a:t>
            </a:r>
            <a:r>
              <a:rPr lang="ja-JP" altLang="nb-NO" smtClean="0">
                <a:ea typeface="ＭＳ Ｐゴシック" pitchFamily="34" charset="-128"/>
              </a:rPr>
              <a:t>”</a:t>
            </a:r>
            <a:r>
              <a:rPr lang="nb-NO" altLang="ja-JP" smtClean="0">
                <a:ea typeface="ＭＳ Ｐゴシック" pitchFamily="34" charset="-128"/>
              </a:rPr>
              <a:t> kirurgi</a:t>
            </a:r>
            <a:endParaRPr lang="nb-NO" altLang="nb-NO" smtClean="0">
              <a:ea typeface="ＭＳ Ｐゴシック" pitchFamily="34" charset="-128"/>
            </a:endParaRPr>
          </a:p>
        </p:txBody>
      </p:sp>
      <p:sp>
        <p:nvSpPr>
          <p:cNvPr id="39938" name="Rectangle 3"/>
          <p:cNvSpPr>
            <a:spLocks noGrp="1" noChangeArrowheads="1"/>
          </p:cNvSpPr>
          <p:nvPr>
            <p:ph type="body" sz="half" idx="1"/>
          </p:nvPr>
        </p:nvSpPr>
        <p:spPr/>
        <p:txBody>
          <a:bodyPr/>
          <a:lstStyle/>
          <a:p>
            <a:pPr eaLnBrk="1" hangingPunct="1"/>
            <a:r>
              <a:rPr lang="nb-NO" altLang="nb-NO" sz="2800" smtClean="0">
                <a:ea typeface="ＭＳ Ｐゴシック" pitchFamily="34" charset="-128"/>
              </a:rPr>
              <a:t>Når nødvendig og mulig</a:t>
            </a:r>
          </a:p>
          <a:p>
            <a:pPr eaLnBrk="1" hangingPunct="1"/>
            <a:r>
              <a:rPr lang="nb-NO" altLang="nb-NO" sz="2800" smtClean="0">
                <a:ea typeface="ＭＳ Ｐゴシック" pitchFamily="34" charset="-128"/>
              </a:rPr>
              <a:t>Varierer med lokalisasjon</a:t>
            </a:r>
          </a:p>
          <a:p>
            <a:pPr eaLnBrk="1" hangingPunct="1"/>
            <a:r>
              <a:rPr lang="nb-NO" altLang="nb-NO" sz="2800" smtClean="0">
                <a:ea typeface="ＭＳ Ｐゴシック" pitchFamily="34" charset="-128"/>
              </a:rPr>
              <a:t>Krav til kvalitet varierer sterkt</a:t>
            </a:r>
          </a:p>
          <a:p>
            <a:pPr eaLnBrk="1" hangingPunct="1"/>
            <a:r>
              <a:rPr lang="nb-NO" altLang="nb-NO" sz="2800" smtClean="0">
                <a:ea typeface="ＭＳ Ｐゴシック" pitchFamily="34" charset="-128"/>
              </a:rPr>
              <a:t>Krav til elektiv kirurgi</a:t>
            </a:r>
          </a:p>
        </p:txBody>
      </p:sp>
      <p:pic>
        <p:nvPicPr>
          <p:cNvPr id="3" name="Plassholder for innhold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511709"/>
            <a:ext cx="3886200" cy="2596582"/>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p:txBody>
          <a:bodyPr/>
          <a:lstStyle/>
          <a:p>
            <a:r>
              <a:rPr lang="nb-NO" altLang="nb-NO" smtClean="0">
                <a:ea typeface="ＭＳ Ｐゴシック" pitchFamily="34" charset="-128"/>
              </a:rPr>
              <a:t>Naturkatastrofer</a:t>
            </a:r>
          </a:p>
        </p:txBody>
      </p:sp>
      <p:sp>
        <p:nvSpPr>
          <p:cNvPr id="43010" name="Rectangle 3"/>
          <p:cNvSpPr>
            <a:spLocks noGrp="1" noChangeArrowheads="1"/>
          </p:cNvSpPr>
          <p:nvPr>
            <p:ph idx="1"/>
          </p:nvPr>
        </p:nvSpPr>
        <p:spPr/>
        <p:txBody>
          <a:bodyPr/>
          <a:lstStyle/>
          <a:p>
            <a:r>
              <a:rPr lang="nb-NO" altLang="nb-NO" smtClean="0">
                <a:ea typeface="ＭＳ Ｐゴシック" pitchFamily="34" charset="-128"/>
              </a:rPr>
              <a:t>Point impact disasters</a:t>
            </a:r>
          </a:p>
          <a:p>
            <a:pPr lvl="1"/>
            <a:r>
              <a:rPr lang="nb-NO" altLang="nb-NO" smtClean="0">
                <a:ea typeface="ＭＳ Ｐゴシック" pitchFamily="34" charset="-128"/>
              </a:rPr>
              <a:t>Jordskjelv</a:t>
            </a:r>
          </a:p>
          <a:p>
            <a:pPr lvl="1"/>
            <a:r>
              <a:rPr lang="nb-NO" altLang="nb-NO" smtClean="0">
                <a:ea typeface="ＭＳ Ｐゴシック" pitchFamily="34" charset="-128"/>
              </a:rPr>
              <a:t>Vulkanutbrudd</a:t>
            </a:r>
          </a:p>
          <a:p>
            <a:pPr lvl="1"/>
            <a:r>
              <a:rPr lang="nb-NO" altLang="nb-NO" smtClean="0">
                <a:ea typeface="ＭＳ Ｐゴシック" pitchFamily="34" charset="-128"/>
              </a:rPr>
              <a:t>Tsunami</a:t>
            </a:r>
          </a:p>
          <a:p>
            <a:r>
              <a:rPr lang="nb-NO" altLang="nb-NO" smtClean="0">
                <a:ea typeface="ＭＳ Ｐゴシック" pitchFamily="34" charset="-128"/>
              </a:rPr>
              <a:t>Progredierende</a:t>
            </a:r>
          </a:p>
          <a:p>
            <a:pPr lvl="1"/>
            <a:r>
              <a:rPr lang="nb-NO" altLang="nb-NO" smtClean="0">
                <a:ea typeface="ＭＳ Ｐゴシック" pitchFamily="34" charset="-128"/>
              </a:rPr>
              <a:t>Flom</a:t>
            </a:r>
          </a:p>
          <a:p>
            <a:pPr lvl="1"/>
            <a:r>
              <a:rPr lang="nb-NO" altLang="nb-NO" smtClean="0">
                <a:ea typeface="ＭＳ Ｐゴシック" pitchFamily="34" charset="-128"/>
              </a:rPr>
              <a:t>Tornado				</a:t>
            </a:r>
          </a:p>
        </p:txBody>
      </p:sp>
      <p:pic>
        <p:nvPicPr>
          <p:cNvPr id="43011" name="Picture 4" descr="Tour-ArenalVolc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565400"/>
            <a:ext cx="36480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Kirurgi</a:t>
            </a:r>
            <a:r>
              <a:rPr lang="en-US" dirty="0" smtClean="0"/>
              <a:t> I </a:t>
            </a:r>
            <a:r>
              <a:rPr lang="en-US" dirty="0" err="1" smtClean="0"/>
              <a:t>Krig</a:t>
            </a:r>
            <a:r>
              <a:rPr lang="en-US" dirty="0" smtClean="0"/>
              <a:t> </a:t>
            </a:r>
            <a:r>
              <a:rPr lang="en-US" dirty="0" err="1" smtClean="0"/>
              <a:t>og</a:t>
            </a:r>
            <a:r>
              <a:rPr lang="en-US" dirty="0" smtClean="0"/>
              <a:t> </a:t>
            </a:r>
            <a:r>
              <a:rPr lang="en-US" dirty="0" err="1" smtClean="0"/>
              <a:t>katastrofe</a:t>
            </a:r>
            <a:endParaRPr lang="en-US" dirty="0"/>
          </a:p>
        </p:txBody>
      </p:sp>
      <p:sp>
        <p:nvSpPr>
          <p:cNvPr id="3" name="Text Placeholder 2"/>
          <p:cNvSpPr>
            <a:spLocks noGrp="1"/>
          </p:cNvSpPr>
          <p:nvPr>
            <p:ph type="body" idx="1"/>
          </p:nvPr>
        </p:nvSpPr>
        <p:spPr/>
        <p:txBody>
          <a:bodyPr/>
          <a:lstStyle/>
          <a:p>
            <a:r>
              <a:rPr lang="en-US" dirty="0" err="1" smtClean="0"/>
              <a:t>Nær</a:t>
            </a:r>
            <a:r>
              <a:rPr lang="en-US" dirty="0" smtClean="0"/>
              <a:t> </a:t>
            </a:r>
            <a:r>
              <a:rPr lang="en-US" dirty="0" err="1" smtClean="0"/>
              <a:t>slektning</a:t>
            </a:r>
            <a:r>
              <a:rPr lang="en-US" dirty="0" smtClean="0"/>
              <a:t>, men </a:t>
            </a:r>
            <a:r>
              <a:rPr lang="en-US" dirty="0" err="1" smtClean="0"/>
              <a:t>ikke</a:t>
            </a:r>
            <a:r>
              <a:rPr lang="en-US" dirty="0" smtClean="0"/>
              <a:t> </a:t>
            </a:r>
            <a:r>
              <a:rPr lang="en-US" dirty="0" err="1" smtClean="0"/>
              <a:t>synonyme</a:t>
            </a:r>
            <a:r>
              <a:rPr lang="en-US" dirty="0" smtClean="0"/>
              <a:t> </a:t>
            </a:r>
            <a:r>
              <a:rPr lang="en-US" dirty="0" err="1" smtClean="0"/>
              <a:t>begreper</a:t>
            </a:r>
            <a:endParaRPr lang="en-US" dirty="0"/>
          </a:p>
        </p:txBody>
      </p:sp>
      <p:pic>
        <p:nvPicPr>
          <p:cNvPr id="4"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347" y="478171"/>
            <a:ext cx="6044734" cy="3400163"/>
          </a:xfrm>
          <a:prstGeom prst="rect">
            <a:avLst/>
          </a:prstGeom>
        </p:spPr>
      </p:pic>
    </p:spTree>
    <p:extLst>
      <p:ext uri="{BB962C8B-B14F-4D97-AF65-F5344CB8AC3E}">
        <p14:creationId xmlns:p14="http://schemas.microsoft.com/office/powerpoint/2010/main" val="274868938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8313" y="404813"/>
            <a:ext cx="8229600" cy="215900"/>
          </a:xfrm>
        </p:spPr>
        <p:txBody>
          <a:bodyPr>
            <a:normAutofit fontScale="90000"/>
          </a:bodyPr>
          <a:lstStyle/>
          <a:p>
            <a:r>
              <a:rPr lang="en-US" altLang="nb-NO" sz="4000" smtClean="0">
                <a:ea typeface="ＭＳ Ｐゴシック" pitchFamily="34" charset="-128"/>
              </a:rPr>
              <a:t>Disaster Impact Time Line</a:t>
            </a:r>
            <a:endParaRPr lang="nb-NO" altLang="nb-NO" sz="4000" smtClean="0">
              <a:ea typeface="ＭＳ Ｐゴシック" pitchFamily="34" charset="-128"/>
            </a:endParaRPr>
          </a:p>
        </p:txBody>
      </p:sp>
      <p:sp>
        <p:nvSpPr>
          <p:cNvPr id="4403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BF319873-CC58-460E-93C8-1F52EF47BF81}" type="slidenum">
              <a:rPr lang="en-GB" altLang="nb-NO" sz="1200">
                <a:latin typeface="Arial Black" pitchFamily="34" charset="0"/>
              </a:rPr>
              <a:pPr eaLnBrk="1" hangingPunct="1"/>
              <a:t>30</a:t>
            </a:fld>
            <a:endParaRPr lang="en-GB" altLang="nb-NO" sz="1200">
              <a:latin typeface="Arial Black" pitchFamily="34" charset="0"/>
            </a:endParaRPr>
          </a:p>
        </p:txBody>
      </p:sp>
      <p:sp>
        <p:nvSpPr>
          <p:cNvPr id="44035" name="Rectangle 3"/>
          <p:cNvSpPr>
            <a:spLocks noChangeArrowheads="1"/>
          </p:cNvSpPr>
          <p:nvPr/>
        </p:nvSpPr>
        <p:spPr bwMode="auto">
          <a:xfrm>
            <a:off x="611188" y="908050"/>
            <a:ext cx="7921625" cy="3603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0Hr…12…24…36…48…72…Day 4…5…6…7…8…9…10…Week 4…5…6+</a:t>
            </a:r>
            <a:endParaRPr lang="nb-NO" altLang="nb-NO" sz="1800"/>
          </a:p>
        </p:txBody>
      </p:sp>
      <p:sp>
        <p:nvSpPr>
          <p:cNvPr id="25604" name="AutoShape 4"/>
          <p:cNvSpPr>
            <a:spLocks noChangeArrowheads="1"/>
          </p:cNvSpPr>
          <p:nvPr/>
        </p:nvSpPr>
        <p:spPr bwMode="auto">
          <a:xfrm>
            <a:off x="684213" y="1773238"/>
            <a:ext cx="4752975" cy="504825"/>
          </a:xfrm>
          <a:prstGeom prst="rtTriangl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Deaths and Burial</a:t>
            </a:r>
            <a:endParaRPr lang="nb-NO" altLang="nb-NO" sz="1800"/>
          </a:p>
        </p:txBody>
      </p:sp>
      <p:sp>
        <p:nvSpPr>
          <p:cNvPr id="25605" name="AutoShape 5"/>
          <p:cNvSpPr>
            <a:spLocks noChangeArrowheads="1"/>
          </p:cNvSpPr>
          <p:nvPr/>
        </p:nvSpPr>
        <p:spPr bwMode="auto">
          <a:xfrm rot="10672605">
            <a:off x="5435600" y="3933825"/>
            <a:ext cx="3527425" cy="461963"/>
          </a:xfrm>
          <a:prstGeom prst="rtTriangle">
            <a:avLst/>
          </a:prstGeom>
          <a:solidFill>
            <a:srgbClr val="F5F7A7"/>
          </a:solidFill>
          <a:ln w="9525">
            <a:solidFill>
              <a:schemeClr val="tx1"/>
            </a:solidFill>
            <a:miter lim="800000"/>
            <a:headEnd/>
            <a:tailEnd/>
          </a:ln>
        </p:spPr>
        <p:txBody>
          <a:bodyPr rot="10800000"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Epidemics. If Any</a:t>
            </a:r>
            <a:endParaRPr lang="nb-NO" altLang="nb-NO" sz="1800"/>
          </a:p>
        </p:txBody>
      </p:sp>
      <p:sp>
        <p:nvSpPr>
          <p:cNvPr id="25606" name="AutoShape 6"/>
          <p:cNvSpPr>
            <a:spLocks noChangeArrowheads="1"/>
          </p:cNvSpPr>
          <p:nvPr/>
        </p:nvSpPr>
        <p:spPr bwMode="auto">
          <a:xfrm>
            <a:off x="-900113" y="4941888"/>
            <a:ext cx="10225088" cy="503237"/>
          </a:xfrm>
          <a:prstGeom prst="triangle">
            <a:avLst>
              <a:gd name="adj" fmla="val 7740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Chronic Illness and Other Injuries</a:t>
            </a:r>
            <a:endParaRPr lang="nb-NO" altLang="nb-NO" sz="1800"/>
          </a:p>
        </p:txBody>
      </p:sp>
      <p:sp>
        <p:nvSpPr>
          <p:cNvPr id="25607" name="AutoShape 7"/>
          <p:cNvSpPr>
            <a:spLocks noChangeArrowheads="1"/>
          </p:cNvSpPr>
          <p:nvPr/>
        </p:nvSpPr>
        <p:spPr bwMode="auto">
          <a:xfrm>
            <a:off x="1187450" y="3429000"/>
            <a:ext cx="4679950" cy="504825"/>
          </a:xfrm>
          <a:prstGeom prst="rtTriangl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Serious Injuries Treated</a:t>
            </a:r>
            <a:endParaRPr lang="nb-NO" altLang="nb-NO" sz="1800"/>
          </a:p>
        </p:txBody>
      </p:sp>
      <p:sp>
        <p:nvSpPr>
          <p:cNvPr id="44040" name="Rectangle 8"/>
          <p:cNvSpPr>
            <a:spLocks noChangeArrowheads="1"/>
          </p:cNvSpPr>
          <p:nvPr/>
        </p:nvSpPr>
        <p:spPr bwMode="auto">
          <a:xfrm>
            <a:off x="611188" y="6308725"/>
            <a:ext cx="7921625" cy="360363"/>
          </a:xfrm>
          <a:prstGeom prst="rect">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0Hr…12…24…36…48…72…Day 4…5…6…7…8…9…10…Week 4…5…6+</a:t>
            </a:r>
            <a:endParaRPr lang="nb-NO" altLang="nb-NO" sz="1800"/>
          </a:p>
        </p:txBody>
      </p:sp>
      <p:sp>
        <p:nvSpPr>
          <p:cNvPr id="44041" name="Line 9"/>
          <p:cNvSpPr>
            <a:spLocks noChangeShapeType="1"/>
          </p:cNvSpPr>
          <p:nvPr/>
        </p:nvSpPr>
        <p:spPr bwMode="auto">
          <a:xfrm>
            <a:off x="2843213"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2" name="Line 10"/>
          <p:cNvSpPr>
            <a:spLocks noChangeShapeType="1"/>
          </p:cNvSpPr>
          <p:nvPr/>
        </p:nvSpPr>
        <p:spPr bwMode="auto">
          <a:xfrm>
            <a:off x="4211638" y="1196975"/>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3" name="Line 11"/>
          <p:cNvSpPr>
            <a:spLocks noChangeShapeType="1"/>
          </p:cNvSpPr>
          <p:nvPr/>
        </p:nvSpPr>
        <p:spPr bwMode="auto">
          <a:xfrm>
            <a:off x="1908175"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4" name="Line 12"/>
          <p:cNvSpPr>
            <a:spLocks noChangeShapeType="1"/>
          </p:cNvSpPr>
          <p:nvPr/>
        </p:nvSpPr>
        <p:spPr bwMode="auto">
          <a:xfrm>
            <a:off x="5292725" y="1196975"/>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5" name="Line 13"/>
          <p:cNvSpPr>
            <a:spLocks noChangeShapeType="1"/>
          </p:cNvSpPr>
          <p:nvPr/>
        </p:nvSpPr>
        <p:spPr bwMode="auto">
          <a:xfrm>
            <a:off x="6443663"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6" name="Line 14"/>
          <p:cNvSpPr>
            <a:spLocks noChangeShapeType="1"/>
          </p:cNvSpPr>
          <p:nvPr/>
        </p:nvSpPr>
        <p:spPr bwMode="auto">
          <a:xfrm>
            <a:off x="7524750"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7" name="Line 15"/>
          <p:cNvSpPr>
            <a:spLocks noChangeShapeType="1"/>
          </p:cNvSpPr>
          <p:nvPr/>
        </p:nvSpPr>
        <p:spPr bwMode="auto">
          <a:xfrm>
            <a:off x="684213"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44048" name="Line 16"/>
          <p:cNvSpPr>
            <a:spLocks noChangeShapeType="1"/>
          </p:cNvSpPr>
          <p:nvPr/>
        </p:nvSpPr>
        <p:spPr bwMode="auto">
          <a:xfrm>
            <a:off x="8316913" y="1268413"/>
            <a:ext cx="0" cy="4968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b-NO"/>
          </a:p>
        </p:txBody>
      </p:sp>
      <p:sp>
        <p:nvSpPr>
          <p:cNvPr id="25617" name="AutoShape 17"/>
          <p:cNvSpPr>
            <a:spLocks noChangeArrowheads="1"/>
          </p:cNvSpPr>
          <p:nvPr/>
        </p:nvSpPr>
        <p:spPr bwMode="auto">
          <a:xfrm>
            <a:off x="684213" y="4221163"/>
            <a:ext cx="8351837" cy="649287"/>
          </a:xfrm>
          <a:prstGeom prst="rtTriangle">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nb-NO" sz="1800"/>
              <a:t>Number of Homeless</a:t>
            </a:r>
            <a:endParaRPr lang="nb-NO" altLang="nb-NO" sz="1800"/>
          </a:p>
        </p:txBody>
      </p:sp>
      <p:sp>
        <p:nvSpPr>
          <p:cNvPr id="25618" name="AutoShape 18"/>
          <p:cNvSpPr>
            <a:spLocks noChangeArrowheads="1"/>
          </p:cNvSpPr>
          <p:nvPr/>
        </p:nvSpPr>
        <p:spPr bwMode="auto">
          <a:xfrm>
            <a:off x="4211638" y="2997200"/>
            <a:ext cx="5473700" cy="287338"/>
          </a:xfrm>
          <a:prstGeom prst="rtTriangle">
            <a:avLst/>
          </a:prstGeom>
          <a:solidFill>
            <a:srgbClr val="F5F7A7"/>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Long term Care</a:t>
            </a:r>
            <a:endParaRPr lang="nb-NO" altLang="nb-NO" sz="1800"/>
          </a:p>
        </p:txBody>
      </p:sp>
      <p:sp>
        <p:nvSpPr>
          <p:cNvPr id="25619" name="AutoShape 19"/>
          <p:cNvSpPr>
            <a:spLocks noChangeArrowheads="1"/>
          </p:cNvSpPr>
          <p:nvPr/>
        </p:nvSpPr>
        <p:spPr bwMode="auto">
          <a:xfrm>
            <a:off x="4716463" y="5516563"/>
            <a:ext cx="3887787" cy="288925"/>
          </a:xfrm>
          <a:prstGeom prst="chevron">
            <a:avLst>
              <a:gd name="adj" fmla="val 33640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ERU – Day 5+</a:t>
            </a:r>
            <a:endParaRPr lang="nb-NO" altLang="nb-NO" sz="1800"/>
          </a:p>
        </p:txBody>
      </p:sp>
      <p:sp>
        <p:nvSpPr>
          <p:cNvPr id="25620" name="AutoShape 20"/>
          <p:cNvSpPr>
            <a:spLocks noChangeArrowheads="1"/>
          </p:cNvSpPr>
          <p:nvPr/>
        </p:nvSpPr>
        <p:spPr bwMode="auto">
          <a:xfrm>
            <a:off x="2339975" y="1268413"/>
            <a:ext cx="5257800" cy="287337"/>
          </a:xfrm>
          <a:prstGeom prst="chevron">
            <a:avLst>
              <a:gd name="adj" fmla="val 457459"/>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FACT/RDRT – Day 3+</a:t>
            </a:r>
            <a:endParaRPr lang="nb-NO" altLang="nb-NO" sz="1800"/>
          </a:p>
        </p:txBody>
      </p:sp>
      <p:sp>
        <p:nvSpPr>
          <p:cNvPr id="25621" name="AutoShape 21"/>
          <p:cNvSpPr>
            <a:spLocks noChangeArrowheads="1"/>
          </p:cNvSpPr>
          <p:nvPr/>
        </p:nvSpPr>
        <p:spPr bwMode="auto">
          <a:xfrm>
            <a:off x="755650" y="2276475"/>
            <a:ext cx="3024188" cy="576263"/>
          </a:xfrm>
          <a:prstGeom prst="triangle">
            <a:avLst>
              <a:gd name="adj" fmla="val 56537"/>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SAR &amp; FA</a:t>
            </a:r>
            <a:endParaRPr lang="nb-NO" altLang="nb-NO" sz="1800"/>
          </a:p>
        </p:txBody>
      </p:sp>
      <p:sp>
        <p:nvSpPr>
          <p:cNvPr id="25622" name="AutoShape 22"/>
          <p:cNvSpPr>
            <a:spLocks noChangeArrowheads="1"/>
          </p:cNvSpPr>
          <p:nvPr/>
        </p:nvSpPr>
        <p:spPr bwMode="auto">
          <a:xfrm>
            <a:off x="1187450" y="2924175"/>
            <a:ext cx="2447925" cy="431800"/>
          </a:xfrm>
          <a:prstGeom prst="triangle">
            <a:avLst>
              <a:gd name="adj" fmla="val 48574"/>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Evac.</a:t>
            </a:r>
            <a:endParaRPr lang="nb-NO" altLang="nb-NO" sz="1800"/>
          </a:p>
        </p:txBody>
      </p:sp>
      <p:sp>
        <p:nvSpPr>
          <p:cNvPr id="25623" name="AutoShape 23"/>
          <p:cNvSpPr>
            <a:spLocks noChangeArrowheads="1"/>
          </p:cNvSpPr>
          <p:nvPr/>
        </p:nvSpPr>
        <p:spPr bwMode="auto">
          <a:xfrm>
            <a:off x="-468313" y="5876925"/>
            <a:ext cx="10872788" cy="287338"/>
          </a:xfrm>
          <a:prstGeom prst="chevron">
            <a:avLst>
              <a:gd name="adj" fmla="val 945993"/>
            </a:avLst>
          </a:prstGeom>
          <a:solidFill>
            <a:srgbClr val="00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Local Services and Response</a:t>
            </a:r>
            <a:endParaRPr lang="nb-NO" altLang="nb-NO" sz="1800"/>
          </a:p>
        </p:txBody>
      </p:sp>
      <p:sp>
        <p:nvSpPr>
          <p:cNvPr id="25624" name="AutoShape 24"/>
          <p:cNvSpPr>
            <a:spLocks noChangeArrowheads="1"/>
          </p:cNvSpPr>
          <p:nvPr/>
        </p:nvSpPr>
        <p:spPr bwMode="auto">
          <a:xfrm>
            <a:off x="684213" y="1628775"/>
            <a:ext cx="8856662" cy="287338"/>
          </a:xfrm>
          <a:prstGeom prst="chevron">
            <a:avLst>
              <a:gd name="adj" fmla="val 770579"/>
            </a:avLst>
          </a:prstGeom>
          <a:solidFill>
            <a:srgbClr val="00FF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Local Assessment NS</a:t>
            </a:r>
            <a:endParaRPr lang="nb-NO" altLang="nb-NO" sz="1800"/>
          </a:p>
        </p:txBody>
      </p:sp>
      <p:sp>
        <p:nvSpPr>
          <p:cNvPr id="25625" name="AutoShape 25"/>
          <p:cNvSpPr>
            <a:spLocks noChangeArrowheads="1"/>
          </p:cNvSpPr>
          <p:nvPr/>
        </p:nvSpPr>
        <p:spPr bwMode="auto">
          <a:xfrm>
            <a:off x="6516688" y="2060575"/>
            <a:ext cx="4465637" cy="217488"/>
          </a:xfrm>
          <a:prstGeom prst="rtTriangle">
            <a:avLst/>
          </a:prstGeom>
          <a:solidFill>
            <a:srgbClr val="F5F7A7"/>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400"/>
              <a:t>Deaths</a:t>
            </a:r>
            <a:endParaRPr lang="nb-NO" altLang="nb-NO" sz="1400"/>
          </a:p>
        </p:txBody>
      </p:sp>
      <p:sp>
        <p:nvSpPr>
          <p:cNvPr id="25626" name="AutoShape 26"/>
          <p:cNvSpPr>
            <a:spLocks noChangeArrowheads="1"/>
          </p:cNvSpPr>
          <p:nvPr/>
        </p:nvSpPr>
        <p:spPr bwMode="auto">
          <a:xfrm>
            <a:off x="2771775" y="5516563"/>
            <a:ext cx="2522538" cy="288925"/>
          </a:xfrm>
          <a:prstGeom prst="chevron">
            <a:avLst>
              <a:gd name="adj" fmla="val 218269"/>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Rapid Hospital</a:t>
            </a:r>
            <a:endParaRPr lang="nb-NO" altLang="nb-NO" sz="1800"/>
          </a:p>
        </p:txBody>
      </p:sp>
      <p:sp>
        <p:nvSpPr>
          <p:cNvPr id="25627" name="AutoShape 27"/>
          <p:cNvSpPr>
            <a:spLocks noChangeArrowheads="1"/>
          </p:cNvSpPr>
          <p:nvPr/>
        </p:nvSpPr>
        <p:spPr bwMode="auto">
          <a:xfrm>
            <a:off x="2700338" y="4005263"/>
            <a:ext cx="3455987" cy="287337"/>
          </a:xfrm>
          <a:prstGeom prst="chevron">
            <a:avLst>
              <a:gd name="adj" fmla="val 300691"/>
            </a:avLst>
          </a:prstGeom>
          <a:solidFill>
            <a:srgbClr val="FF0000"/>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1800"/>
              <a:t>Community Hlth</a:t>
            </a:r>
            <a:endParaRPr lang="nb-NO" altLang="nb-NO" sz="1800"/>
          </a:p>
        </p:txBody>
      </p:sp>
      <p:sp>
        <p:nvSpPr>
          <p:cNvPr id="25628" name="AutoShape 28"/>
          <p:cNvSpPr>
            <a:spLocks noChangeArrowheads="1"/>
          </p:cNvSpPr>
          <p:nvPr/>
        </p:nvSpPr>
        <p:spPr bwMode="auto">
          <a:xfrm>
            <a:off x="2124075" y="4365625"/>
            <a:ext cx="6696075" cy="503238"/>
          </a:xfrm>
          <a:prstGeom prst="triangle">
            <a:avLst>
              <a:gd name="adj" fmla="val 93361"/>
            </a:avLst>
          </a:prstGeom>
          <a:solidFill>
            <a:schemeClr val="accent1"/>
          </a:solidFill>
          <a:ln w="9525">
            <a:solidFill>
              <a:schemeClr val="tx1"/>
            </a:solidFill>
            <a:miter lim="800000"/>
            <a:headEnd/>
            <a:tailEnd/>
          </a:ln>
        </p:spPr>
        <p:txBody>
          <a:bodyPr wrap="none" anchor="ct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r" eaLnBrk="1" hangingPunct="1"/>
            <a:r>
              <a:rPr lang="en-US" altLang="nb-NO" sz="1800"/>
              <a:t>In temp. shelter</a:t>
            </a:r>
            <a:endParaRPr lang="nb-NO" altLang="nb-NO" sz="1800"/>
          </a:p>
        </p:txBody>
      </p:sp>
      <p:pic>
        <p:nvPicPr>
          <p:cNvPr id="44061"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6913" y="0"/>
            <a:ext cx="827087"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endParaRPr lang="en-US" altLang="nb-NO" smtClean="0">
              <a:ea typeface="ＭＳ Ｐゴシック" pitchFamily="34" charset="-128"/>
            </a:endParaRPr>
          </a:p>
        </p:txBody>
      </p:sp>
      <p:sp>
        <p:nvSpPr>
          <p:cNvPr id="45059" name="Rectangle 3"/>
          <p:cNvSpPr>
            <a:spLocks noGrp="1" noChangeArrowheads="1"/>
          </p:cNvSpPr>
          <p:nvPr>
            <p:ph idx="1"/>
          </p:nvPr>
        </p:nvSpPr>
        <p:spPr/>
        <p:txBody>
          <a:bodyPr/>
          <a:lstStyle/>
          <a:p>
            <a:endParaRPr lang="en-US" altLang="nb-NO" smtClean="0">
              <a:ea typeface="ＭＳ Ｐゴシック" pitchFamily="34" charset="-128"/>
            </a:endParaRPr>
          </a:p>
        </p:txBody>
      </p:sp>
      <p:sp>
        <p:nvSpPr>
          <p:cNvPr id="4505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3EE8D884-1AF6-4892-98BC-427E32EFAA93}" type="slidenum">
              <a:rPr lang="en-GB" altLang="nb-NO" sz="1200">
                <a:latin typeface="Arial Black" pitchFamily="34" charset="0"/>
              </a:rPr>
              <a:pPr eaLnBrk="1" hangingPunct="1"/>
              <a:t>31</a:t>
            </a:fld>
            <a:endParaRPr lang="en-GB" altLang="nb-NO" sz="1200">
              <a:latin typeface="Arial Black" pitchFamily="34" charset="0"/>
            </a:endParaRPr>
          </a:p>
        </p:txBody>
      </p:sp>
      <p:pic>
        <p:nvPicPr>
          <p:cNvPr id="45060" name="Picture 4" descr="DSC028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506538"/>
            <a:ext cx="6323013" cy="474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Rectangle 5"/>
          <p:cNvSpPr>
            <a:spLocks noChangeArrowheads="1"/>
          </p:cNvSpPr>
          <p:nvPr/>
        </p:nvSpPr>
        <p:spPr bwMode="auto">
          <a:xfrm>
            <a:off x="971550" y="0"/>
            <a:ext cx="7416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nb-NO" sz="3200">
                <a:solidFill>
                  <a:schemeClr val="tx2"/>
                </a:solidFill>
              </a:rPr>
              <a:t>Rapid Deployment Emergency Hospital</a:t>
            </a:r>
            <a:endParaRPr lang="nb-NO" altLang="nb-NO" sz="3200">
              <a:solidFill>
                <a:schemeClr val="tx2"/>
              </a:solidFill>
            </a:endParaRPr>
          </a:p>
        </p:txBody>
      </p:sp>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endParaRPr lang="en-US" altLang="nb-NO" smtClean="0">
              <a:ea typeface="ＭＳ Ｐゴシック" pitchFamily="34" charset="-128"/>
            </a:endParaRPr>
          </a:p>
        </p:txBody>
      </p:sp>
      <p:sp>
        <p:nvSpPr>
          <p:cNvPr id="46083" name="Rectangle 3"/>
          <p:cNvSpPr>
            <a:spLocks noGrp="1" noChangeArrowheads="1"/>
          </p:cNvSpPr>
          <p:nvPr>
            <p:ph idx="1"/>
          </p:nvPr>
        </p:nvSpPr>
        <p:spPr/>
        <p:txBody>
          <a:bodyPr/>
          <a:lstStyle/>
          <a:p>
            <a:endParaRPr lang="en-US" altLang="nb-NO" smtClean="0">
              <a:ea typeface="ＭＳ Ｐゴシック" pitchFamily="34" charset="-128"/>
            </a:endParaRPr>
          </a:p>
        </p:txBody>
      </p:sp>
      <p:sp>
        <p:nvSpPr>
          <p:cNvPr id="460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12857C29-6B14-4F5D-A14A-C23F246264DB}" type="slidenum">
              <a:rPr lang="en-GB" altLang="nb-NO" sz="1200">
                <a:latin typeface="Arial Black" pitchFamily="34" charset="0"/>
              </a:rPr>
              <a:pPr eaLnBrk="1" hangingPunct="1"/>
              <a:t>32</a:t>
            </a:fld>
            <a:endParaRPr lang="en-GB" altLang="nb-NO" sz="1200">
              <a:latin typeface="Arial Black" pitchFamily="34" charset="0"/>
            </a:endParaRPr>
          </a:p>
        </p:txBody>
      </p:sp>
      <p:pic>
        <p:nvPicPr>
          <p:cNvPr id="46084" name="Picture 5" descr="01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2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nb-NO" smtClean="0">
                <a:ea typeface="ＭＳ Ｐゴシック" pitchFamily="34" charset="-128"/>
              </a:rPr>
              <a:t>Rapid Deployment Hospital</a:t>
            </a:r>
            <a:endParaRPr lang="nb-NO" altLang="nb-NO" smtClean="0">
              <a:ea typeface="ＭＳ Ｐゴシック" pitchFamily="34" charset="-128"/>
            </a:endParaRPr>
          </a:p>
        </p:txBody>
      </p:sp>
      <p:sp>
        <p:nvSpPr>
          <p:cNvPr id="47107" name="Rectangle 3"/>
          <p:cNvSpPr>
            <a:spLocks noGrp="1" noChangeArrowheads="1"/>
          </p:cNvSpPr>
          <p:nvPr>
            <p:ph idx="1"/>
          </p:nvPr>
        </p:nvSpPr>
        <p:spPr/>
        <p:txBody>
          <a:bodyPr/>
          <a:lstStyle/>
          <a:p>
            <a:endParaRPr lang="en-US" altLang="nb-NO" smtClean="0">
              <a:ea typeface="ＭＳ Ｐゴシック" pitchFamily="34" charset="-128"/>
            </a:endParaRPr>
          </a:p>
        </p:txBody>
      </p:sp>
      <p:sp>
        <p:nvSpPr>
          <p:cNvPr id="4710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2B28BC7F-8A50-4096-A09C-4C901910FED5}" type="slidenum">
              <a:rPr lang="en-GB" altLang="nb-NO" sz="1200">
                <a:latin typeface="Arial Black" pitchFamily="34" charset="0"/>
              </a:rPr>
              <a:pPr eaLnBrk="1" hangingPunct="1"/>
              <a:t>33</a:t>
            </a:fld>
            <a:endParaRPr lang="en-GB" altLang="nb-NO" sz="1200">
              <a:latin typeface="Arial Black" pitchFamily="34" charset="0"/>
            </a:endParaRPr>
          </a:p>
        </p:txBody>
      </p:sp>
      <p:graphicFrame>
        <p:nvGraphicFramePr>
          <p:cNvPr id="47108" name="Object 2"/>
          <p:cNvGraphicFramePr>
            <a:graphicFrameLocks noChangeAspect="1"/>
          </p:cNvGraphicFramePr>
          <p:nvPr/>
        </p:nvGraphicFramePr>
        <p:xfrm>
          <a:off x="539750" y="1619250"/>
          <a:ext cx="8116888" cy="4733925"/>
        </p:xfrm>
        <a:graphic>
          <a:graphicData uri="http://schemas.openxmlformats.org/presentationml/2006/ole">
            <mc:AlternateContent xmlns:mc="http://schemas.openxmlformats.org/markup-compatibility/2006">
              <mc:Choice xmlns:v="urn:schemas-microsoft-com:vml" Requires="v">
                <p:oleObj spid="_x0000_s1030" name="Photo Editor Photo" r:id="rId3" imgW="8116433" imgH="4734586" progId="MSPhotoEd.3">
                  <p:embed/>
                </p:oleObj>
              </mc:Choice>
              <mc:Fallback>
                <p:oleObj name="Photo Editor Photo" r:id="rId3" imgW="8116433" imgH="47345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619250"/>
                        <a:ext cx="8116888"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nb-NO" smtClean="0">
                <a:ea typeface="ＭＳ Ｐゴシック" pitchFamily="34" charset="-128"/>
              </a:rPr>
              <a:t>Referral Hospital ERU</a:t>
            </a:r>
            <a:endParaRPr lang="nb-NO" altLang="nb-NO" smtClean="0">
              <a:ea typeface="ＭＳ Ｐゴシック" pitchFamily="34" charset="-128"/>
            </a:endParaRPr>
          </a:p>
        </p:txBody>
      </p:sp>
      <p:sp>
        <p:nvSpPr>
          <p:cNvPr id="4812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93F8677A-B2A0-4A91-9781-E4DCB2943663}" type="slidenum">
              <a:rPr lang="en-GB" altLang="nb-NO" sz="1200">
                <a:latin typeface="Arial Black" pitchFamily="34" charset="0"/>
              </a:rPr>
              <a:pPr eaLnBrk="1" hangingPunct="1"/>
              <a:t>34</a:t>
            </a:fld>
            <a:endParaRPr lang="en-GB" altLang="nb-NO" sz="1200">
              <a:latin typeface="Arial Black" pitchFamily="34" charset="0"/>
            </a:endParaRPr>
          </a:p>
        </p:txBody>
      </p:sp>
      <p:graphicFrame>
        <p:nvGraphicFramePr>
          <p:cNvPr id="48131" name="Object 2"/>
          <p:cNvGraphicFramePr>
            <a:graphicFrameLocks noChangeAspect="1"/>
          </p:cNvGraphicFramePr>
          <p:nvPr/>
        </p:nvGraphicFramePr>
        <p:xfrm>
          <a:off x="539750" y="1619250"/>
          <a:ext cx="8097838" cy="4733925"/>
        </p:xfrm>
        <a:graphic>
          <a:graphicData uri="http://schemas.openxmlformats.org/presentationml/2006/ole">
            <mc:AlternateContent xmlns:mc="http://schemas.openxmlformats.org/markup-compatibility/2006">
              <mc:Choice xmlns:v="urn:schemas-microsoft-com:vml" Requires="v">
                <p:oleObj spid="_x0000_s27654" name="Photo Editor Photo" r:id="rId3" imgW="8097380" imgH="4734586" progId="MSPhotoEd.3">
                  <p:embed/>
                </p:oleObj>
              </mc:Choice>
              <mc:Fallback>
                <p:oleObj name="Photo Editor Photo" r:id="rId3" imgW="8097380" imgH="4734586"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0" y="1619250"/>
                        <a:ext cx="8097838"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xmlns:p14="http://schemas.microsoft.com/office/powerpoint/2010/main">
    <p:blinds dir="vert"/>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hidden="1"/>
          <p:cNvSpPr>
            <a:spLocks noGrp="1" noChangeArrowheads="1"/>
          </p:cNvSpPr>
          <p:nvPr>
            <p:ph type="title"/>
          </p:nvPr>
        </p:nvSpPr>
        <p:spPr/>
        <p:txBody>
          <a:bodyPr/>
          <a:lstStyle/>
          <a:p>
            <a:pPr eaLnBrk="1" hangingPunct="1"/>
            <a:endParaRPr lang="en-US" altLang="nb-NO" smtClean="0">
              <a:ea typeface="ＭＳ Ｐゴシック" pitchFamily="34" charset="-128"/>
            </a:endParaRPr>
          </a:p>
        </p:txBody>
      </p:sp>
      <p:sp>
        <p:nvSpPr>
          <p:cNvPr id="53250" name="Rectangle 3" descr="100120_haiti_fieldhospital_102"/>
          <p:cNvSpPr>
            <a:spLocks noGrp="1" noChangeAspect="1" noChangeArrowheads="1"/>
          </p:cNvSpPr>
          <p:nvPr isPhoto="1"/>
        </p:nvSpPr>
        <p:spPr bwMode="auto">
          <a:xfrm>
            <a:off x="685800" y="1433513"/>
            <a:ext cx="8153400" cy="5424487"/>
          </a:xfrm>
          <a:prstGeom prst="rect">
            <a:avLst/>
          </a:prstGeom>
          <a:blipFill dpi="0" rotWithShape="1">
            <a:blip r:embed="rId3"/>
            <a:srcRect/>
            <a:stretch>
              <a:fillRect/>
            </a:stretch>
          </a:blipFill>
          <a:ln w="76200">
            <a:solidFill>
              <a:srgbClr val="000000"/>
            </a:solidFill>
            <a:miter lim="800000"/>
            <a:headEnd/>
            <a:tailEnd/>
          </a:ln>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nb-NO" sz="1800"/>
          </a:p>
        </p:txBody>
      </p:sp>
      <p:sp>
        <p:nvSpPr>
          <p:cNvPr id="53251" name="TextBox 3"/>
          <p:cNvSpPr txBox="1">
            <a:spLocks noChangeArrowheads="1"/>
          </p:cNvSpPr>
          <p:nvPr/>
        </p:nvSpPr>
        <p:spPr bwMode="auto">
          <a:xfrm>
            <a:off x="457200" y="228600"/>
            <a:ext cx="7315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nb-NO" altLang="nb-NO" sz="3600" b="1">
                <a:solidFill>
                  <a:schemeClr val="tx2"/>
                </a:solidFill>
              </a:rPr>
              <a:t>Operasjonstue i telt</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620688"/>
            <a:ext cx="1326257" cy="1618277"/>
          </a:xfrm>
          <a:prstGeom prst="rect">
            <a:avLst/>
          </a:prstGeom>
        </p:spPr>
      </p:pic>
      <p:pic>
        <p:nvPicPr>
          <p:cNvPr id="6" name="Bil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135586"/>
            <a:ext cx="6130433" cy="3965624"/>
          </a:xfrm>
          <a:prstGeom prst="rect">
            <a:avLst/>
          </a:prstGeom>
        </p:spPr>
      </p:pic>
    </p:spTree>
    <p:extLst>
      <p:ext uri="{BB962C8B-B14F-4D97-AF65-F5344CB8AC3E}">
        <p14:creationId xmlns:p14="http://schemas.microsoft.com/office/powerpoint/2010/main" val="21724352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Trusselbilde</a:t>
            </a:r>
            <a:endParaRPr lang="nb-NO" dirty="0"/>
          </a:p>
        </p:txBody>
      </p:sp>
      <p:sp>
        <p:nvSpPr>
          <p:cNvPr id="3" name="Plassholder for innhold 2"/>
          <p:cNvSpPr>
            <a:spLocks noGrp="1"/>
          </p:cNvSpPr>
          <p:nvPr>
            <p:ph sz="half" idx="1"/>
          </p:nvPr>
        </p:nvSpPr>
        <p:spPr/>
        <p:txBody>
          <a:bodyPr/>
          <a:lstStyle/>
          <a:p>
            <a:r>
              <a:rPr lang="nb-NO" dirty="0" smtClean="0"/>
              <a:t>IS – </a:t>
            </a:r>
            <a:r>
              <a:rPr lang="nb-NO" dirty="0" err="1" smtClean="0"/>
              <a:t>war</a:t>
            </a:r>
            <a:r>
              <a:rPr lang="nb-NO" dirty="0" smtClean="0"/>
              <a:t> </a:t>
            </a:r>
            <a:r>
              <a:rPr lang="nb-NO" dirty="0" err="1" smtClean="0"/>
              <a:t>of</a:t>
            </a:r>
            <a:r>
              <a:rPr lang="nb-NO" dirty="0" smtClean="0"/>
              <a:t> </a:t>
            </a:r>
            <a:r>
              <a:rPr lang="nb-NO" dirty="0" err="1" smtClean="0"/>
              <a:t>attrition</a:t>
            </a:r>
            <a:endParaRPr lang="nb-NO" dirty="0" smtClean="0"/>
          </a:p>
          <a:p>
            <a:r>
              <a:rPr lang="nb-NO" dirty="0" smtClean="0"/>
              <a:t>Klimaendring</a:t>
            </a:r>
          </a:p>
          <a:p>
            <a:pPr lvl="1"/>
            <a:r>
              <a:rPr lang="nb-NO" dirty="0" smtClean="0"/>
              <a:t>Oversvømmelse/stormer</a:t>
            </a:r>
          </a:p>
          <a:p>
            <a:r>
              <a:rPr lang="nb-NO" dirty="0" smtClean="0"/>
              <a:t>Befolkningsvekst</a:t>
            </a:r>
          </a:p>
          <a:p>
            <a:pPr lvl="1"/>
            <a:r>
              <a:rPr lang="nb-NO" dirty="0" smtClean="0"/>
              <a:t>Jordskjelv</a:t>
            </a:r>
          </a:p>
          <a:p>
            <a:pPr lvl="1"/>
            <a:r>
              <a:rPr lang="nb-NO" dirty="0" smtClean="0"/>
              <a:t>Vulkanutbrudd</a:t>
            </a:r>
            <a:endParaRPr lang="nb-NO" dirty="0"/>
          </a:p>
        </p:txBody>
      </p:sp>
      <p:pic>
        <p:nvPicPr>
          <p:cNvPr id="5" name="Plassholder for innhold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491880" y="3645024"/>
            <a:ext cx="4978896" cy="2228055"/>
          </a:xfrm>
        </p:spPr>
      </p:pic>
      <p:pic>
        <p:nvPicPr>
          <p:cNvPr id="7" name="Bild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6" y="4437112"/>
            <a:ext cx="2971800" cy="1533525"/>
          </a:xfrm>
          <a:prstGeom prst="rect">
            <a:avLst/>
          </a:prstGeom>
        </p:spPr>
      </p:pic>
      <p:pic>
        <p:nvPicPr>
          <p:cNvPr id="4" name="Bild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124744"/>
            <a:ext cx="3797374" cy="2572415"/>
          </a:xfrm>
          <a:prstGeom prst="rect">
            <a:avLst/>
          </a:prstGeom>
        </p:spPr>
      </p:pic>
    </p:spTree>
    <p:extLst>
      <p:ext uri="{BB962C8B-B14F-4D97-AF65-F5344CB8AC3E}">
        <p14:creationId xmlns:p14="http://schemas.microsoft.com/office/powerpoint/2010/main" val="76071304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Grp="1" noChangeArrowheads="1"/>
          </p:cNvSpPr>
          <p:nvPr>
            <p:ph type="title"/>
          </p:nvPr>
        </p:nvSpPr>
        <p:spPr/>
        <p:txBody>
          <a:bodyPr/>
          <a:lstStyle/>
          <a:p>
            <a:pPr eaLnBrk="1" hangingPunct="1"/>
            <a:r>
              <a:rPr lang="nb-NO" altLang="nb-NO" dirty="0" smtClean="0">
                <a:ea typeface="ＭＳ Ｐゴシック" pitchFamily="34" charset="-128"/>
              </a:rPr>
              <a:t>Ingen katastrofer i Sudan?</a:t>
            </a:r>
          </a:p>
        </p:txBody>
      </p:sp>
      <p:pic>
        <p:nvPicPr>
          <p:cNvPr id="65538" name="Picture 3" descr="sudan-ma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43000"/>
            <a:ext cx="4533900" cy="558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6431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idx="4294967295"/>
          </p:nvPr>
        </p:nvSpPr>
        <p:spPr>
          <a:xfrm>
            <a:off x="0" y="228600"/>
            <a:ext cx="8015288" cy="914400"/>
          </a:xfrm>
        </p:spPr>
        <p:txBody>
          <a:bodyPr/>
          <a:lstStyle/>
          <a:p>
            <a:pPr eaLnBrk="1" fontAlgn="auto" hangingPunct="1">
              <a:spcAft>
                <a:spcPts val="0"/>
              </a:spcAft>
              <a:defRPr/>
            </a:pPr>
            <a:r>
              <a:rPr lang="en-US">
                <a:latin typeface="Arial" charset="0"/>
              </a:rPr>
              <a:t>Sub-Saharan Africa</a:t>
            </a:r>
          </a:p>
        </p:txBody>
      </p:sp>
      <p:sp>
        <p:nvSpPr>
          <p:cNvPr id="102402" name="Content Placeholder 2"/>
          <p:cNvSpPr>
            <a:spLocks noGrp="1"/>
          </p:cNvSpPr>
          <p:nvPr>
            <p:ph idx="4294967295"/>
          </p:nvPr>
        </p:nvSpPr>
        <p:spPr>
          <a:xfrm>
            <a:off x="5522913" y="2260600"/>
            <a:ext cx="3621087" cy="2559050"/>
          </a:xfrm>
        </p:spPr>
        <p:txBody>
          <a:bodyPr>
            <a:normAutofit lnSpcReduction="10000"/>
          </a:bodyPr>
          <a:lstStyle/>
          <a:p>
            <a:pPr eaLnBrk="1" hangingPunct="1"/>
            <a:r>
              <a:rPr lang="en-US">
                <a:latin typeface="Arial" charset="0"/>
              </a:rPr>
              <a:t>24 % of global burden of diseases</a:t>
            </a:r>
          </a:p>
          <a:p>
            <a:pPr eaLnBrk="1" hangingPunct="1"/>
            <a:r>
              <a:rPr lang="en-US">
                <a:latin typeface="Arial" charset="0"/>
              </a:rPr>
              <a:t>3 % of global health work force</a:t>
            </a:r>
          </a:p>
          <a:p>
            <a:pPr eaLnBrk="1" hangingPunct="1"/>
            <a:endParaRPr lang="en-US">
              <a:latin typeface="Arial" charset="0"/>
            </a:endParaRPr>
          </a:p>
        </p:txBody>
      </p:sp>
      <p:pic>
        <p:nvPicPr>
          <p:cNvPr id="102403" name="Picture 3" descr="Skjermbilde 2012-08-16 kl. 01.35.5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3" y="1722438"/>
            <a:ext cx="4294187" cy="317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ChangeArrowheads="1"/>
          </p:cNvSpPr>
          <p:nvPr>
            <p:ph type="title" idx="4294967295"/>
          </p:nvPr>
        </p:nvSpPr>
        <p:spPr>
          <a:xfrm>
            <a:off x="0" y="17463"/>
            <a:ext cx="9144000" cy="1139825"/>
          </a:xfrm>
        </p:spPr>
        <p:txBody>
          <a:bodyPr/>
          <a:lstStyle/>
          <a:p>
            <a:pPr eaLnBrk="1" fontAlgn="auto" hangingPunct="1">
              <a:spcAft>
                <a:spcPts val="0"/>
              </a:spcAft>
              <a:defRPr/>
            </a:pPr>
            <a:r>
              <a:rPr lang="en-IE" sz="3800">
                <a:solidFill>
                  <a:srgbClr val="FF0000"/>
                </a:solidFill>
                <a:latin typeface="Arial" charset="0"/>
              </a:rPr>
              <a:t>Measurement of Health Status I</a:t>
            </a:r>
            <a:endParaRPr lang="en-GB" sz="3800">
              <a:solidFill>
                <a:srgbClr val="FF0000"/>
              </a:solidFill>
              <a:latin typeface="Arial" charset="0"/>
            </a:endParaRPr>
          </a:p>
        </p:txBody>
      </p:sp>
      <p:sp>
        <p:nvSpPr>
          <p:cNvPr id="6147" name="Rectangle 3"/>
          <p:cNvSpPr>
            <a:spLocks noGrp="1" noChangeArrowheads="1"/>
          </p:cNvSpPr>
          <p:nvPr>
            <p:ph type="body" idx="4294967295"/>
          </p:nvPr>
        </p:nvSpPr>
        <p:spPr>
          <a:xfrm>
            <a:off x="0" y="981075"/>
            <a:ext cx="8229600" cy="5876925"/>
          </a:xfrm>
        </p:spPr>
        <p:txBody>
          <a:bodyPr/>
          <a:lstStyle/>
          <a:p>
            <a:pPr eaLnBrk="1" hangingPunct="1">
              <a:lnSpc>
                <a:spcPct val="90000"/>
              </a:lnSpc>
              <a:buFont typeface="Wingdings" charset="0"/>
              <a:buChar char="n"/>
            </a:pPr>
            <a:r>
              <a:rPr lang="en-IE" sz="2800" b="1" dirty="0">
                <a:latin typeface="Arial" charset="0"/>
              </a:rPr>
              <a:t>Cause of death</a:t>
            </a:r>
          </a:p>
          <a:p>
            <a:pPr lvl="1" eaLnBrk="1" hangingPunct="1">
              <a:lnSpc>
                <a:spcPct val="90000"/>
              </a:lnSpc>
            </a:pPr>
            <a:r>
              <a:rPr lang="en-IE" sz="2400" dirty="0">
                <a:latin typeface="Arial" charset="0"/>
              </a:rPr>
              <a:t>Obtained from death certification but limited because of incomplete coverage</a:t>
            </a:r>
          </a:p>
          <a:p>
            <a:pPr eaLnBrk="1" hangingPunct="1">
              <a:lnSpc>
                <a:spcPct val="90000"/>
              </a:lnSpc>
              <a:buFont typeface="Wingdings" charset="0"/>
              <a:buChar char="n"/>
            </a:pPr>
            <a:r>
              <a:rPr lang="en-IE" sz="2800" b="1" dirty="0">
                <a:latin typeface="Arial" charset="0"/>
              </a:rPr>
              <a:t>Life expectancy at birth</a:t>
            </a:r>
          </a:p>
          <a:p>
            <a:pPr lvl="1" eaLnBrk="1" hangingPunct="1">
              <a:lnSpc>
                <a:spcPct val="90000"/>
              </a:lnSpc>
            </a:pPr>
            <a:r>
              <a:rPr lang="en-IE" sz="2400" i="1" dirty="0">
                <a:latin typeface="Arial" charset="0"/>
              </a:rPr>
              <a:t>The average number of years a new-borns baby could expect to live if current trends in mortality were to continue for the rest of  the new-born's life</a:t>
            </a:r>
          </a:p>
          <a:p>
            <a:pPr eaLnBrk="1" hangingPunct="1">
              <a:lnSpc>
                <a:spcPct val="90000"/>
              </a:lnSpc>
              <a:buFont typeface="Wingdings" charset="0"/>
              <a:buChar char="n"/>
            </a:pPr>
            <a:r>
              <a:rPr lang="en-IE" sz="2800" b="1" dirty="0">
                <a:latin typeface="Arial" charset="0"/>
              </a:rPr>
              <a:t>Maternal mortality rate</a:t>
            </a:r>
          </a:p>
          <a:p>
            <a:pPr lvl="1" eaLnBrk="1" hangingPunct="1">
              <a:lnSpc>
                <a:spcPct val="90000"/>
              </a:lnSpc>
            </a:pPr>
            <a:r>
              <a:rPr lang="en-IE" sz="2400" i="1" dirty="0">
                <a:latin typeface="Arial" charset="0"/>
              </a:rPr>
              <a:t>The number of women who die as a result of childbirth and pregnancy related complications per 100,000 live births in a given year</a:t>
            </a:r>
          </a:p>
          <a:p>
            <a:pPr eaLnBrk="1" hangingPunct="1">
              <a:lnSpc>
                <a:spcPct val="70000"/>
              </a:lnSpc>
              <a:buFont typeface="Wingdings" charset="0"/>
              <a:buChar char="n"/>
            </a:pPr>
            <a:r>
              <a:rPr lang="en-IE" sz="2800" b="1" dirty="0">
                <a:latin typeface="Arial" charset="0"/>
              </a:rPr>
              <a:t>Child mortality rate</a:t>
            </a:r>
          </a:p>
          <a:p>
            <a:pPr lvl="1" eaLnBrk="1" hangingPunct="1">
              <a:lnSpc>
                <a:spcPct val="70000"/>
              </a:lnSpc>
            </a:pPr>
            <a:r>
              <a:rPr lang="en-IE" sz="2400" i="1" dirty="0">
                <a:latin typeface="Arial" charset="0"/>
              </a:rPr>
              <a:t>The probability that a new-born will die before reaching the age of five years, expressed as a number per 1,000 live births</a:t>
            </a:r>
          </a:p>
          <a:p>
            <a:pPr lvl="1" eaLnBrk="1" hangingPunct="1">
              <a:lnSpc>
                <a:spcPct val="90000"/>
              </a:lnSpc>
              <a:buFontTx/>
              <a:buNone/>
            </a:pPr>
            <a:endParaRPr lang="en-IE" sz="1800" dirty="0">
              <a:solidFill>
                <a:srgbClr val="FF0000"/>
              </a:solidFill>
              <a:latin typeface="Arial" charset="0"/>
            </a:endParaRPr>
          </a:p>
        </p:txBody>
      </p:sp>
      <p:pic>
        <p:nvPicPr>
          <p:cNvPr id="4"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wipe(down)">
                                      <p:cBhvr>
                                        <p:cTn id="7" dur="500"/>
                                        <p:tgtEl>
                                          <p:spTgt spid="614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6147">
                                            <p:txEl>
                                              <p:pRg st="1" end="1"/>
                                            </p:txEl>
                                          </p:spTgt>
                                        </p:tgtEl>
                                        <p:attrNameLst>
                                          <p:attrName>style.visibility</p:attrName>
                                        </p:attrNameLst>
                                      </p:cBhvr>
                                      <p:to>
                                        <p:strVal val="visible"/>
                                      </p:to>
                                    </p:set>
                                    <p:animEffect transition="in" filter="wipe(down)">
                                      <p:cBhvr>
                                        <p:cTn id="10" dur="500"/>
                                        <p:tgtEl>
                                          <p:spTgt spid="6147">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animEffect transition="in" filter="wipe(down)">
                                      <p:cBhvr>
                                        <p:cTn id="15" dur="500"/>
                                        <p:tgtEl>
                                          <p:spTgt spid="6147">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6147">
                                            <p:txEl>
                                              <p:pRg st="3" end="3"/>
                                            </p:txEl>
                                          </p:spTgt>
                                        </p:tgtEl>
                                        <p:attrNameLst>
                                          <p:attrName>style.visibility</p:attrName>
                                        </p:attrNameLst>
                                      </p:cBhvr>
                                      <p:to>
                                        <p:strVal val="visible"/>
                                      </p:to>
                                    </p:set>
                                    <p:animEffect transition="in" filter="wipe(down)">
                                      <p:cBhvr>
                                        <p:cTn id="18" dur="500"/>
                                        <p:tgtEl>
                                          <p:spTgt spid="6147">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animEffect transition="in" filter="wipe(down)">
                                      <p:cBhvr>
                                        <p:cTn id="23" dur="500"/>
                                        <p:tgtEl>
                                          <p:spTgt spid="6147">
                                            <p:txEl>
                                              <p:pRg st="4" end="4"/>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6147">
                                            <p:txEl>
                                              <p:pRg st="5" end="5"/>
                                            </p:txEl>
                                          </p:spTgt>
                                        </p:tgtEl>
                                        <p:attrNameLst>
                                          <p:attrName>style.visibility</p:attrName>
                                        </p:attrNameLst>
                                      </p:cBhvr>
                                      <p:to>
                                        <p:strVal val="visible"/>
                                      </p:to>
                                    </p:set>
                                    <p:animEffect transition="in" filter="wipe(down)">
                                      <p:cBhvr>
                                        <p:cTn id="26" dur="500"/>
                                        <p:tgtEl>
                                          <p:spTgt spid="6147">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6147">
                                            <p:txEl>
                                              <p:pRg st="6" end="6"/>
                                            </p:txEl>
                                          </p:spTgt>
                                        </p:tgtEl>
                                        <p:attrNameLst>
                                          <p:attrName>style.visibility</p:attrName>
                                        </p:attrNameLst>
                                      </p:cBhvr>
                                      <p:to>
                                        <p:strVal val="visible"/>
                                      </p:to>
                                    </p:set>
                                    <p:animEffect transition="in" filter="wipe(down)">
                                      <p:cBhvr>
                                        <p:cTn id="31" dur="500"/>
                                        <p:tgtEl>
                                          <p:spTgt spid="6147">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6147">
                                            <p:txEl>
                                              <p:pRg st="7" end="7"/>
                                            </p:txEl>
                                          </p:spTgt>
                                        </p:tgtEl>
                                        <p:attrNameLst>
                                          <p:attrName>style.visibility</p:attrName>
                                        </p:attrNameLst>
                                      </p:cBhvr>
                                      <p:to>
                                        <p:strVal val="visible"/>
                                      </p:to>
                                    </p:set>
                                    <p:animEffect transition="in" filter="wipe(down)">
                                      <p:cBhvr>
                                        <p:cTn id="34" dur="500"/>
                                        <p:tgtEl>
                                          <p:spTgt spid="61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8300"/>
            <a:ext cx="8229600" cy="1143000"/>
          </a:xfrm>
        </p:spPr>
        <p:txBody>
          <a:bodyPr>
            <a:normAutofit fontScale="90000"/>
          </a:bodyPr>
          <a:lstStyle/>
          <a:p>
            <a:pPr eaLnBrk="1" fontAlgn="auto" hangingPunct="1">
              <a:spcAft>
                <a:spcPts val="0"/>
              </a:spcAft>
              <a:defRPr/>
            </a:pPr>
            <a:r>
              <a:rPr lang="en-US" sz="3800">
                <a:latin typeface="Arial" charset="0"/>
              </a:rPr>
              <a:t>Projected global deaths for selected causes, 2008-2030 all age groups</a:t>
            </a:r>
          </a:p>
        </p:txBody>
      </p:sp>
      <p:pic>
        <p:nvPicPr>
          <p:cNvPr id="105474" name="Content Placeholder 3" descr="Skjermbilde 2012-05-05 kl. 00.00.08.png"/>
          <p:cNvPicPr>
            <a:picLocks noGrp="1" noChangeAspect="1"/>
          </p:cNvPicPr>
          <p:nvPr>
            <p:ph idx="4294967295"/>
          </p:nvPr>
        </p:nvPicPr>
        <p:blipFill>
          <a:blip r:embed="rId2">
            <a:extLst>
              <a:ext uri="{28A0092B-C50C-407E-A947-70E740481C1C}">
                <a14:useLocalDpi xmlns:a14="http://schemas.microsoft.com/office/drawing/2010/main" val="0"/>
              </a:ext>
            </a:extLst>
          </a:blip>
          <a:srcRect t="-3967" b="-3967"/>
          <a:stretch>
            <a:fillRect/>
          </a:stretch>
        </p:blipFill>
        <p:spPr>
          <a:xfrm>
            <a:off x="0" y="1503363"/>
            <a:ext cx="7613650" cy="4446587"/>
          </a:xfrm>
        </p:spPr>
      </p:pic>
      <p:sp>
        <p:nvSpPr>
          <p:cNvPr id="5" name="Rectangle 4"/>
          <p:cNvSpPr>
            <a:spLocks noChangeArrowheads="1"/>
          </p:cNvSpPr>
          <p:nvPr/>
        </p:nvSpPr>
        <p:spPr bwMode="auto">
          <a:xfrm>
            <a:off x="0" y="0"/>
            <a:ext cx="9144000" cy="260350"/>
          </a:xfrm>
          <a:prstGeom prst="rect">
            <a:avLst/>
          </a:prstGeom>
          <a:solidFill>
            <a:srgbClr val="FF0000"/>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457200" fontAlgn="auto">
              <a:spcBef>
                <a:spcPts val="0"/>
              </a:spcBef>
              <a:spcAft>
                <a:spcPts val="0"/>
              </a:spcAft>
              <a:defRPr/>
            </a:pPr>
            <a:endParaRPr lang="nb-NO">
              <a:solidFill>
                <a:schemeClr val="lt1"/>
              </a:solidFill>
              <a:latin typeface="+mn-lt"/>
              <a:ea typeface="+mn-ea"/>
              <a:cs typeface="+mn-cs"/>
            </a:endParaRPr>
          </a:p>
        </p:txBody>
      </p:sp>
      <p:sp>
        <p:nvSpPr>
          <p:cNvPr id="6" name="Rectangle 5"/>
          <p:cNvSpPr>
            <a:spLocks noChangeArrowheads="1"/>
          </p:cNvSpPr>
          <p:nvPr/>
        </p:nvSpPr>
        <p:spPr bwMode="auto">
          <a:xfrm>
            <a:off x="0" y="260350"/>
            <a:ext cx="9144000" cy="215900"/>
          </a:xfrm>
          <a:prstGeom prst="rect">
            <a:avLst/>
          </a:prstGeom>
          <a:solidFill>
            <a:srgbClr val="6EBC29"/>
          </a:solidFill>
          <a:ln w="9525">
            <a:solidFill>
              <a:srgbClr val="4A7EBB"/>
            </a:solidFill>
            <a:miter lim="800000"/>
            <a:headEnd/>
            <a:tailEnd/>
          </a:ln>
          <a:effectLst>
            <a:outerShdw blurRad="63500" dist="23000" dir="5400000" rotWithShape="0">
              <a:srgbClr val="000000">
                <a:alpha val="34999"/>
              </a:srgbClr>
            </a:outerShdw>
          </a:effectLst>
        </p:spPr>
        <p:txBody>
          <a:bodyPr anchor="ctr"/>
          <a:lstStyle/>
          <a:p>
            <a:pPr algn="ctr" defTabSz="457200" fontAlgn="auto">
              <a:spcBef>
                <a:spcPts val="0"/>
              </a:spcBef>
              <a:spcAft>
                <a:spcPts val="0"/>
              </a:spcAft>
              <a:defRPr/>
            </a:pPr>
            <a:endParaRPr lang="nb-NO">
              <a:solidFill>
                <a:schemeClr val="lt1"/>
              </a:solidFill>
              <a:latin typeface="+mn-lt"/>
              <a:ea typeface="+mn-ea"/>
              <a:cs typeface="+mn-cs"/>
            </a:endParaRPr>
          </a:p>
        </p:txBody>
      </p:sp>
      <p:pic>
        <p:nvPicPr>
          <p:cNvPr id="105477" name="Picture 10" descr="125px-Coat_of_arms_of_Sierra_Leon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6173788"/>
            <a:ext cx="5762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11" descr="CapaCa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2" name="TextBox 11"/>
          <p:cNvSpPr txBox="1"/>
          <p:nvPr/>
        </p:nvSpPr>
        <p:spPr>
          <a:xfrm>
            <a:off x="319411" y="866323"/>
            <a:ext cx="8824589" cy="892552"/>
          </a:xfrm>
          <a:prstGeom prst="rect">
            <a:avLst/>
          </a:prstGeom>
          <a:noFill/>
        </p:spPr>
        <p:txBody>
          <a:bodyPr wrap="square" rtlCol="0">
            <a:spAutoFit/>
          </a:bodyPr>
          <a:lstStyle/>
          <a:p>
            <a:pPr algn="ctr"/>
            <a:r>
              <a:rPr lang="en-US" sz="2800" b="1" dirty="0" smtClean="0"/>
              <a:t>The Surgical Workforce Crisis</a:t>
            </a:r>
          </a:p>
          <a:p>
            <a:pPr algn="ctr"/>
            <a:endParaRPr lang="en-US" sz="2400" dirty="0" smtClean="0"/>
          </a:p>
        </p:txBody>
      </p:sp>
      <p:graphicFrame>
        <p:nvGraphicFramePr>
          <p:cNvPr id="7" name="Table 6"/>
          <p:cNvGraphicFramePr>
            <a:graphicFrameLocks noGrp="1"/>
          </p:cNvGraphicFramePr>
          <p:nvPr/>
        </p:nvGraphicFramePr>
        <p:xfrm>
          <a:off x="683567" y="2204864"/>
          <a:ext cx="7704857" cy="1854200"/>
        </p:xfrm>
        <a:graphic>
          <a:graphicData uri="http://schemas.openxmlformats.org/drawingml/2006/table">
            <a:tbl>
              <a:tblPr firstRow="1" bandRow="1">
                <a:tableStyleId>{9D7B26C5-4107-4FEC-AEDC-1716B250A1EF}</a:tableStyleId>
              </a:tblPr>
              <a:tblGrid>
                <a:gridCol w="3096345"/>
                <a:gridCol w="1440160"/>
                <a:gridCol w="1440160"/>
                <a:gridCol w="1728192"/>
              </a:tblGrid>
              <a:tr h="370840">
                <a:tc>
                  <a:txBody>
                    <a:bodyPr/>
                    <a:lstStyle/>
                    <a:p>
                      <a:endParaRPr lang="nl-NL" dirty="0"/>
                    </a:p>
                  </a:txBody>
                  <a:tcPr/>
                </a:tc>
                <a:tc>
                  <a:txBody>
                    <a:bodyPr/>
                    <a:lstStyle/>
                    <a:p>
                      <a:pPr algn="ctr"/>
                      <a:r>
                        <a:rPr lang="nl-NL" dirty="0" smtClean="0"/>
                        <a:t>Freetown</a:t>
                      </a:r>
                      <a:endParaRPr lang="nl-NL" dirty="0"/>
                    </a:p>
                  </a:txBody>
                  <a:tcPr/>
                </a:tc>
                <a:tc>
                  <a:txBody>
                    <a:bodyPr/>
                    <a:lstStyle/>
                    <a:p>
                      <a:pPr algn="ctr"/>
                      <a:r>
                        <a:rPr lang="nl-NL" dirty="0" smtClean="0"/>
                        <a:t>Provinces</a:t>
                      </a:r>
                      <a:endParaRPr lang="nl-NL" dirty="0"/>
                    </a:p>
                  </a:txBody>
                  <a:tcPr/>
                </a:tc>
                <a:tc>
                  <a:txBody>
                    <a:bodyPr/>
                    <a:lstStyle/>
                    <a:p>
                      <a:pPr algn="ctr"/>
                      <a:r>
                        <a:rPr lang="nl-NL" dirty="0" smtClean="0"/>
                        <a:t>Total</a:t>
                      </a:r>
                      <a:endParaRPr lang="nl-NL" dirty="0"/>
                    </a:p>
                  </a:txBody>
                  <a:tcPr/>
                </a:tc>
              </a:tr>
              <a:tr h="370840">
                <a:tc>
                  <a:txBody>
                    <a:bodyPr/>
                    <a:lstStyle/>
                    <a:p>
                      <a:r>
                        <a:rPr lang="nl-NL" dirty="0" smtClean="0"/>
                        <a:t>Surgeons</a:t>
                      </a:r>
                      <a:endParaRPr lang="nl-NL" b="1" dirty="0"/>
                    </a:p>
                  </a:txBody>
                  <a:tcPr/>
                </a:tc>
                <a:tc>
                  <a:txBody>
                    <a:bodyPr/>
                    <a:lstStyle/>
                    <a:p>
                      <a:pPr algn="ctr"/>
                      <a:r>
                        <a:rPr lang="nl-NL" dirty="0" smtClean="0"/>
                        <a:t>12</a:t>
                      </a:r>
                      <a:endParaRPr lang="nl-NL" dirty="0"/>
                    </a:p>
                  </a:txBody>
                  <a:tcPr/>
                </a:tc>
                <a:tc>
                  <a:txBody>
                    <a:bodyPr/>
                    <a:lstStyle/>
                    <a:p>
                      <a:pPr algn="ctr"/>
                      <a:r>
                        <a:rPr lang="nl-NL" dirty="0" smtClean="0"/>
                        <a:t>2</a:t>
                      </a:r>
                      <a:endParaRPr lang="nl-NL" dirty="0"/>
                    </a:p>
                  </a:txBody>
                  <a:tcPr/>
                </a:tc>
                <a:tc>
                  <a:txBody>
                    <a:bodyPr/>
                    <a:lstStyle/>
                    <a:p>
                      <a:pPr algn="ctr"/>
                      <a:r>
                        <a:rPr lang="nl-NL" dirty="0" smtClean="0"/>
                        <a:t>14</a:t>
                      </a:r>
                      <a:endParaRPr lang="nl-NL" dirty="0"/>
                    </a:p>
                  </a:txBody>
                  <a:tcPr/>
                </a:tc>
              </a:tr>
              <a:tr h="370840">
                <a:tc>
                  <a:txBody>
                    <a:bodyPr/>
                    <a:lstStyle/>
                    <a:p>
                      <a:r>
                        <a:rPr lang="nl-NL" dirty="0" smtClean="0"/>
                        <a:t>Obstetrician/gynaecologist</a:t>
                      </a:r>
                      <a:endParaRPr lang="nl-NL" b="1" dirty="0"/>
                    </a:p>
                  </a:txBody>
                  <a:tcPr/>
                </a:tc>
                <a:tc>
                  <a:txBody>
                    <a:bodyPr/>
                    <a:lstStyle/>
                    <a:p>
                      <a:pPr algn="ctr"/>
                      <a:r>
                        <a:rPr lang="nl-NL" dirty="0" smtClean="0"/>
                        <a:t>6</a:t>
                      </a:r>
                      <a:endParaRPr lang="nl-NL" dirty="0"/>
                    </a:p>
                  </a:txBody>
                  <a:tcPr/>
                </a:tc>
                <a:tc>
                  <a:txBody>
                    <a:bodyPr/>
                    <a:lstStyle/>
                    <a:p>
                      <a:pPr algn="ctr"/>
                      <a:r>
                        <a:rPr lang="nl-NL" dirty="0" smtClean="0"/>
                        <a:t>1</a:t>
                      </a:r>
                      <a:endParaRPr lang="nl-NL" dirty="0"/>
                    </a:p>
                  </a:txBody>
                  <a:tcPr/>
                </a:tc>
                <a:tc>
                  <a:txBody>
                    <a:bodyPr/>
                    <a:lstStyle/>
                    <a:p>
                      <a:pPr algn="ctr"/>
                      <a:r>
                        <a:rPr lang="nl-NL" dirty="0" smtClean="0"/>
                        <a:t>7</a:t>
                      </a:r>
                      <a:endParaRPr lang="nl-NL" dirty="0"/>
                    </a:p>
                  </a:txBody>
                  <a:tcPr/>
                </a:tc>
              </a:tr>
              <a:tr h="370840">
                <a:tc>
                  <a:txBody>
                    <a:bodyPr/>
                    <a:lstStyle/>
                    <a:p>
                      <a:r>
                        <a:rPr lang="nl-NL" dirty="0" smtClean="0"/>
                        <a:t>MD practising surgery</a:t>
                      </a:r>
                      <a:endParaRPr lang="nl-NL" b="1" dirty="0"/>
                    </a:p>
                  </a:txBody>
                  <a:tcPr/>
                </a:tc>
                <a:tc>
                  <a:txBody>
                    <a:bodyPr/>
                    <a:lstStyle/>
                    <a:p>
                      <a:pPr algn="ctr"/>
                      <a:r>
                        <a:rPr lang="nl-NL" dirty="0" smtClean="0"/>
                        <a:t>1</a:t>
                      </a:r>
                      <a:endParaRPr lang="nl-NL" dirty="0"/>
                    </a:p>
                  </a:txBody>
                  <a:tcPr/>
                </a:tc>
                <a:tc>
                  <a:txBody>
                    <a:bodyPr/>
                    <a:lstStyle/>
                    <a:p>
                      <a:pPr algn="ctr"/>
                      <a:r>
                        <a:rPr lang="nl-NL" dirty="0" smtClean="0"/>
                        <a:t>3.5</a:t>
                      </a:r>
                      <a:endParaRPr lang="nl-NL" dirty="0"/>
                    </a:p>
                  </a:txBody>
                  <a:tcPr/>
                </a:tc>
                <a:tc>
                  <a:txBody>
                    <a:bodyPr/>
                    <a:lstStyle/>
                    <a:p>
                      <a:pPr algn="ctr"/>
                      <a:r>
                        <a:rPr lang="nl-NL" dirty="0" smtClean="0"/>
                        <a:t>4.5</a:t>
                      </a:r>
                      <a:endParaRPr lang="nl-NL"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dirty="0" smtClean="0"/>
                        <a:t>Surgical Technician</a:t>
                      </a:r>
                      <a:endParaRPr lang="nl-NL" b="1" dirty="0" smtClean="0"/>
                    </a:p>
                  </a:txBody>
                  <a:tcPr/>
                </a:tc>
                <a:tc>
                  <a:txBody>
                    <a:bodyPr/>
                    <a:lstStyle/>
                    <a:p>
                      <a:pPr algn="ctr"/>
                      <a:r>
                        <a:rPr lang="nl-NL" dirty="0" smtClean="0"/>
                        <a:t>10</a:t>
                      </a:r>
                      <a:endParaRPr lang="nl-NL" dirty="0"/>
                    </a:p>
                  </a:txBody>
                  <a:tcPr/>
                </a:tc>
                <a:tc>
                  <a:txBody>
                    <a:bodyPr/>
                    <a:lstStyle/>
                    <a:p>
                      <a:pPr algn="ctr"/>
                      <a:r>
                        <a:rPr lang="nl-NL" dirty="0" smtClean="0"/>
                        <a:t>4</a:t>
                      </a:r>
                      <a:endParaRPr lang="nl-NL" dirty="0"/>
                    </a:p>
                  </a:txBody>
                  <a:tcPr/>
                </a:tc>
                <a:tc>
                  <a:txBody>
                    <a:bodyPr/>
                    <a:lstStyle/>
                    <a:p>
                      <a:pPr algn="ctr"/>
                      <a:r>
                        <a:rPr lang="nl-NL" dirty="0" smtClean="0"/>
                        <a:t>14</a:t>
                      </a:r>
                      <a:endParaRPr lang="nl-NL" dirty="0"/>
                    </a:p>
                  </a:txBody>
                  <a:tcPr/>
                </a:tc>
              </a:tr>
            </a:tbl>
          </a:graphicData>
        </a:graphic>
      </p:graphicFrame>
      <p:sp>
        <p:nvSpPr>
          <p:cNvPr id="8" name="TextBox 7"/>
          <p:cNvSpPr txBox="1"/>
          <p:nvPr/>
        </p:nvSpPr>
        <p:spPr>
          <a:xfrm>
            <a:off x="0" y="6581001"/>
            <a:ext cx="6681188" cy="276999"/>
          </a:xfrm>
          <a:prstGeom prst="rect">
            <a:avLst/>
          </a:prstGeom>
          <a:noFill/>
        </p:spPr>
        <p:txBody>
          <a:bodyPr wrap="none" rtlCol="0">
            <a:spAutoFit/>
          </a:bodyPr>
          <a:lstStyle/>
          <a:p>
            <a:r>
              <a:rPr lang="nl-NL" sz="1200" dirty="0" smtClean="0"/>
              <a:t>Kingham 2009 - Quantifying Surgical Capacity in Sierra Leone; Arch Surg. 2009;144(2):122-127</a:t>
            </a:r>
            <a:endParaRPr lang="nl-NL" sz="1200" dirty="0"/>
          </a:p>
        </p:txBody>
      </p:sp>
      <p:pic>
        <p:nvPicPr>
          <p:cNvPr id="9"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2" name="TextBox 11"/>
          <p:cNvSpPr txBox="1"/>
          <p:nvPr/>
        </p:nvSpPr>
        <p:spPr>
          <a:xfrm>
            <a:off x="319411" y="866323"/>
            <a:ext cx="8824589" cy="3662541"/>
          </a:xfrm>
          <a:prstGeom prst="rect">
            <a:avLst/>
          </a:prstGeom>
          <a:noFill/>
        </p:spPr>
        <p:txBody>
          <a:bodyPr wrap="square" rtlCol="0">
            <a:spAutoFit/>
          </a:bodyPr>
          <a:lstStyle/>
          <a:p>
            <a:pPr algn="ctr"/>
            <a:r>
              <a:rPr lang="en-US" sz="2800" b="1" dirty="0" smtClean="0"/>
              <a:t>The Surgical Training Program</a:t>
            </a:r>
          </a:p>
          <a:p>
            <a:pPr algn="ctr"/>
            <a:endParaRPr lang="en-US" sz="2400" dirty="0" smtClean="0"/>
          </a:p>
          <a:p>
            <a:pPr>
              <a:buFont typeface="Arial" pitchFamily="34" charset="0"/>
              <a:buChar char="•"/>
            </a:pPr>
            <a:endParaRPr lang="en-US" sz="2000" dirty="0" smtClean="0"/>
          </a:p>
          <a:p>
            <a:pPr>
              <a:buFont typeface="Arial" pitchFamily="34" charset="0"/>
              <a:buChar char="•"/>
            </a:pPr>
            <a:r>
              <a:rPr lang="en-US" sz="2000" dirty="0" smtClean="0"/>
              <a:t>Objective: To increase the surgical capacity in Sierra Leone</a:t>
            </a:r>
          </a:p>
          <a:p>
            <a:pPr>
              <a:buFont typeface="Arial" pitchFamily="34" charset="0"/>
              <a:buChar char="•"/>
            </a:pPr>
            <a:endParaRPr lang="en-US" sz="2000" dirty="0" smtClean="0"/>
          </a:p>
          <a:p>
            <a:pPr>
              <a:buFont typeface="Arial" pitchFamily="34" charset="0"/>
              <a:buChar char="•"/>
            </a:pPr>
            <a:r>
              <a:rPr lang="en-US" sz="2000" dirty="0" smtClean="0"/>
              <a:t> By training Medical Doctors and Community Health Officers</a:t>
            </a:r>
          </a:p>
          <a:p>
            <a:pPr lvl="1"/>
            <a:r>
              <a:rPr lang="en-US" sz="2000" dirty="0" smtClean="0"/>
              <a:t>in basic life saving surgery and obstetrics</a:t>
            </a:r>
          </a:p>
          <a:p>
            <a:pPr>
              <a:buFont typeface="Arial" pitchFamily="34" charset="0"/>
              <a:buChar char="•"/>
            </a:pPr>
            <a:r>
              <a:rPr lang="en-US" sz="2000" dirty="0" smtClean="0"/>
              <a:t> By having a strong cooperation with the Ministry of Health and Sanitation </a:t>
            </a:r>
          </a:p>
          <a:p>
            <a:pPr>
              <a:buFont typeface="Arial" pitchFamily="34" charset="0"/>
              <a:buChar char="•"/>
            </a:pPr>
            <a:r>
              <a:rPr lang="en-US" sz="2000" dirty="0" smtClean="0"/>
              <a:t> By creating a strong network together with 8 other hospitals</a:t>
            </a:r>
          </a:p>
          <a:p>
            <a:pPr>
              <a:buFont typeface="Arial" pitchFamily="34" charset="0"/>
              <a:buChar char="•"/>
            </a:pPr>
            <a:r>
              <a:rPr lang="en-US" sz="2000" dirty="0" smtClean="0"/>
              <a:t> By using the example of surgical task-shifting from East-Africa</a:t>
            </a:r>
          </a:p>
          <a:p>
            <a:pPr>
              <a:buFont typeface="Arial" pitchFamily="34" charset="0"/>
              <a:buChar char="•"/>
            </a:pPr>
            <a:endParaRPr lang="en-US" sz="2000" dirty="0" smtClean="0"/>
          </a:p>
        </p:txBody>
      </p:sp>
      <p:pic>
        <p:nvPicPr>
          <p:cNvPr id="5"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Training Overview</a:t>
            </a:r>
            <a:endParaRPr lang="en-US" sz="2800" b="1" dirty="0"/>
          </a:p>
          <a:p>
            <a:pPr algn="ctr"/>
            <a:endParaRPr lang="en-US" sz="2400" dirty="0"/>
          </a:p>
        </p:txBody>
      </p:sp>
      <p:graphicFrame>
        <p:nvGraphicFramePr>
          <p:cNvPr id="11" name="Table 10"/>
          <p:cNvGraphicFramePr>
            <a:graphicFrameLocks noGrp="1"/>
          </p:cNvGraphicFramePr>
          <p:nvPr/>
        </p:nvGraphicFramePr>
        <p:xfrm>
          <a:off x="611559" y="2680568"/>
          <a:ext cx="7992886" cy="2260600"/>
        </p:xfrm>
        <a:graphic>
          <a:graphicData uri="http://schemas.openxmlformats.org/drawingml/2006/table">
            <a:tbl>
              <a:tblPr firstRow="1" bandRow="1">
                <a:tableStyleId>{073A0DAA-6AF3-43AB-8588-CEC1D06C72B9}</a:tableStyleId>
              </a:tblPr>
              <a:tblGrid>
                <a:gridCol w="1516599"/>
                <a:gridCol w="1106708"/>
                <a:gridCol w="2849302"/>
                <a:gridCol w="504056"/>
                <a:gridCol w="2016221"/>
              </a:tblGrid>
              <a:tr h="370840">
                <a:tc>
                  <a:txBody>
                    <a:bodyPr/>
                    <a:lstStyle/>
                    <a:p>
                      <a:pPr algn="ctr"/>
                      <a:endParaRPr lang="nl-NL" dirty="0"/>
                    </a:p>
                  </a:txBody>
                  <a:tcPr/>
                </a:tc>
                <a:tc gridSpan="2">
                  <a:txBody>
                    <a:bodyPr/>
                    <a:lstStyle/>
                    <a:p>
                      <a:pPr algn="ctr"/>
                      <a:r>
                        <a:rPr lang="nl-NL" dirty="0" smtClean="0"/>
                        <a:t>Training (2</a:t>
                      </a:r>
                      <a:r>
                        <a:rPr lang="nl-NL" baseline="0" dirty="0" smtClean="0"/>
                        <a:t> years)</a:t>
                      </a:r>
                      <a:endParaRPr lang="nl-NL" dirty="0"/>
                    </a:p>
                  </a:txBody>
                  <a:tcPr/>
                </a:tc>
                <a:tc hMerge="1">
                  <a:txBody>
                    <a:bodyPr/>
                    <a:lstStyle/>
                    <a:p>
                      <a:endParaRPr lang="nl-NL" dirty="0"/>
                    </a:p>
                  </a:txBody>
                  <a:tcPr/>
                </a:tc>
                <a:tc rowSpan="3">
                  <a:txBody>
                    <a:bodyPr/>
                    <a:lstStyle/>
                    <a:p>
                      <a:pPr algn="ctr"/>
                      <a:r>
                        <a:rPr lang="nl-NL" dirty="0" smtClean="0"/>
                        <a:t>Exam</a:t>
                      </a:r>
                      <a:endParaRPr lang="nl-NL" dirty="0"/>
                    </a:p>
                  </a:txBody>
                  <a:tcPr vert="vert"/>
                </a:tc>
                <a:tc>
                  <a:txBody>
                    <a:bodyPr/>
                    <a:lstStyle/>
                    <a:p>
                      <a:pPr algn="ctr"/>
                      <a:r>
                        <a:rPr lang="nl-NL" dirty="0" smtClean="0"/>
                        <a:t>Houseman Ships</a:t>
                      </a:r>
                    </a:p>
                  </a:txBody>
                  <a:tcPr/>
                </a:tc>
              </a:tr>
              <a:tr h="370840">
                <a:tc>
                  <a:txBody>
                    <a:bodyPr/>
                    <a:lstStyle/>
                    <a:p>
                      <a:r>
                        <a:rPr lang="nl-NL" sz="1600" dirty="0" smtClean="0"/>
                        <a:t>Practical training</a:t>
                      </a:r>
                      <a:endParaRPr lang="nl-NL" sz="1600" b="1" dirty="0" smtClean="0"/>
                    </a:p>
                  </a:txBody>
                  <a:tcPr/>
                </a:tc>
                <a:tc>
                  <a:txBody>
                    <a:bodyPr/>
                    <a:lstStyle/>
                    <a:p>
                      <a:r>
                        <a:rPr lang="nl-NL" sz="1600" dirty="0" smtClean="0"/>
                        <a:t>Basics Masanga</a:t>
                      </a:r>
                    </a:p>
                  </a:txBody>
                  <a:tcPr/>
                </a:tc>
                <a:tc>
                  <a:txBody>
                    <a:bodyPr/>
                    <a:lstStyle/>
                    <a:p>
                      <a:r>
                        <a:rPr lang="nl-NL" sz="1600" dirty="0" smtClean="0"/>
                        <a:t>Partner hospitals (2-3)</a:t>
                      </a:r>
                    </a:p>
                  </a:txBody>
                  <a:tcPr/>
                </a:tc>
                <a:tc vMerge="1">
                  <a:txBody>
                    <a:bodyPr/>
                    <a:lstStyle/>
                    <a:p>
                      <a:endParaRPr lang="nl-NL" sz="1600" dirty="0" smtClean="0"/>
                    </a:p>
                  </a:txBody>
                  <a:tcPr/>
                </a:tc>
                <a:tc>
                  <a:txBody>
                    <a:bodyPr/>
                    <a:lstStyle/>
                    <a:p>
                      <a:r>
                        <a:rPr lang="nl-NL" sz="1600" dirty="0" smtClean="0"/>
                        <a:t>Conaught and/or</a:t>
                      </a:r>
                      <a:r>
                        <a:rPr lang="nl-NL" sz="1600" baseline="0" dirty="0" smtClean="0"/>
                        <a:t> PCMH</a:t>
                      </a:r>
                      <a:endParaRPr lang="nl-NL" sz="1600" dirty="0"/>
                    </a:p>
                  </a:txBody>
                  <a:tcPr/>
                </a:tc>
              </a:tr>
              <a:tr h="370840">
                <a:tc>
                  <a:txBody>
                    <a:bodyPr/>
                    <a:lstStyle/>
                    <a:p>
                      <a:r>
                        <a:rPr lang="nl-NL" sz="1600" dirty="0" smtClean="0"/>
                        <a:t>Theoretical</a:t>
                      </a:r>
                      <a:r>
                        <a:rPr lang="nl-NL" sz="1600" baseline="0" dirty="0" smtClean="0"/>
                        <a:t>  / Skills training</a:t>
                      </a:r>
                      <a:endParaRPr lang="nl-NL" sz="1600" b="1" dirty="0" smtClean="0"/>
                    </a:p>
                  </a:txBody>
                  <a:tcPr/>
                </a:tc>
                <a:tc gridSpan="2">
                  <a:txBody>
                    <a:bodyPr/>
                    <a:lstStyle/>
                    <a:p>
                      <a:pPr>
                        <a:buFontTx/>
                        <a:buNone/>
                      </a:pPr>
                      <a:r>
                        <a:rPr lang="nl-NL" sz="1600" dirty="0" smtClean="0"/>
                        <a:t>Visiting consultant specialists in:</a:t>
                      </a:r>
                    </a:p>
                    <a:p>
                      <a:pPr>
                        <a:buFontTx/>
                        <a:buChar char="-"/>
                      </a:pPr>
                      <a:r>
                        <a:rPr lang="nl-NL" sz="1600" dirty="0" smtClean="0"/>
                        <a:t> Surgery and orthopedics</a:t>
                      </a:r>
                    </a:p>
                    <a:p>
                      <a:pPr>
                        <a:buFontTx/>
                        <a:buChar char="-"/>
                      </a:pPr>
                      <a:r>
                        <a:rPr lang="nl-NL" sz="1600" dirty="0" smtClean="0"/>
                        <a:t> Obstetrics and gynaecology</a:t>
                      </a:r>
                    </a:p>
                    <a:p>
                      <a:pPr>
                        <a:buFontTx/>
                        <a:buChar char="-"/>
                      </a:pPr>
                      <a:r>
                        <a:rPr lang="nl-NL" sz="1600" baseline="0" dirty="0" smtClean="0"/>
                        <a:t> Radiology (Ultrasound)</a:t>
                      </a:r>
                    </a:p>
                    <a:p>
                      <a:pPr>
                        <a:buFontTx/>
                        <a:buChar char="-"/>
                      </a:pPr>
                      <a:r>
                        <a:rPr lang="nl-NL" sz="1600" baseline="0" dirty="0" smtClean="0"/>
                        <a:t> Anesthisiology</a:t>
                      </a:r>
                      <a:endParaRPr lang="nl-NL" sz="1600" dirty="0" smtClean="0"/>
                    </a:p>
                  </a:txBody>
                  <a:tcPr/>
                </a:tc>
                <a:tc hMerge="1">
                  <a:txBody>
                    <a:bodyPr/>
                    <a:lstStyle/>
                    <a:p>
                      <a:endParaRPr lang="nl-NL" sz="1600" dirty="0"/>
                    </a:p>
                  </a:txBody>
                  <a:tcPr/>
                </a:tc>
                <a:tc vMerge="1">
                  <a:txBody>
                    <a:bodyPr/>
                    <a:lstStyle/>
                    <a:p>
                      <a:pPr>
                        <a:buFontTx/>
                        <a:buChar char="-"/>
                      </a:pPr>
                      <a:endParaRPr lang="nl-NL" sz="1600" dirty="0" smtClean="0"/>
                    </a:p>
                  </a:txBody>
                  <a:tcPr/>
                </a:tc>
                <a:tc>
                  <a:txBody>
                    <a:bodyPr/>
                    <a:lstStyle/>
                    <a:p>
                      <a:endParaRPr lang="nl-NL" sz="1600" dirty="0"/>
                    </a:p>
                  </a:txBody>
                  <a:tcPr/>
                </a:tc>
              </a:tr>
            </a:tbl>
          </a:graphicData>
        </a:graphic>
      </p:graphicFrame>
      <p:pic>
        <p:nvPicPr>
          <p:cNvPr id="7"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Curriculum</a:t>
            </a:r>
            <a:endParaRPr lang="en-US" sz="2800" b="1" dirty="0"/>
          </a:p>
          <a:p>
            <a:pPr algn="ctr"/>
            <a:endParaRPr lang="en-US" sz="2400" dirty="0"/>
          </a:p>
        </p:txBody>
      </p:sp>
      <p:pic>
        <p:nvPicPr>
          <p:cNvPr id="7" name="Picture 6" descr="Skjermbilde 2011-02-04 kl. 13.59.19.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954" y="2017296"/>
            <a:ext cx="2350886" cy="3482410"/>
          </a:xfrm>
          <a:prstGeom prst="rect">
            <a:avLst/>
          </a:prstGeom>
        </p:spPr>
      </p:pic>
      <p:pic>
        <p:nvPicPr>
          <p:cNvPr id="9" name="Picture 8" descr="cover obs.jpg"/>
          <p:cNvPicPr>
            <a:picLocks noChangeAspect="1"/>
          </p:cNvPicPr>
          <p:nvPr/>
        </p:nvPicPr>
        <p:blipFill>
          <a:blip r:embed="rId3"/>
          <a:stretch>
            <a:fillRect/>
          </a:stretch>
        </p:blipFill>
        <p:spPr>
          <a:xfrm>
            <a:off x="3344344" y="2017296"/>
            <a:ext cx="2455312" cy="3482410"/>
          </a:xfrm>
          <a:prstGeom prst="rect">
            <a:avLst/>
          </a:prstGeom>
        </p:spPr>
      </p:pic>
      <p:pic>
        <p:nvPicPr>
          <p:cNvPr id="10" name="Picture 9" descr="cover anesthisia.jpg"/>
          <p:cNvPicPr>
            <a:picLocks noChangeAspect="1"/>
          </p:cNvPicPr>
          <p:nvPr/>
        </p:nvPicPr>
        <p:blipFill>
          <a:blip r:embed="rId4"/>
          <a:stretch>
            <a:fillRect/>
          </a:stretch>
        </p:blipFill>
        <p:spPr>
          <a:xfrm>
            <a:off x="5937895" y="2017295"/>
            <a:ext cx="2450529" cy="3482411"/>
          </a:xfrm>
          <a:prstGeom prst="rect">
            <a:avLst/>
          </a:prstGeom>
        </p:spPr>
      </p:pic>
      <p:pic>
        <p:nvPicPr>
          <p:cNvPr id="8" name="Picture 11" descr="CapaCa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Theoretical Training</a:t>
            </a:r>
            <a:endParaRPr lang="en-US" sz="2800" b="1" dirty="0"/>
          </a:p>
          <a:p>
            <a:pPr algn="ctr"/>
            <a:endParaRPr lang="en-US" sz="2400" dirty="0"/>
          </a:p>
        </p:txBody>
      </p:sp>
      <p:pic>
        <p:nvPicPr>
          <p:cNvPr id="8" name="Content Placeholder 3" descr="IMG_4866.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4400" y="1778225"/>
            <a:ext cx="7715200" cy="4243063"/>
          </a:xfrm>
          <a:prstGeom prst="rect">
            <a:avLst/>
          </a:prstGeom>
          <a:ln>
            <a:noFill/>
          </a:ln>
          <a:effectLst>
            <a:outerShdw blurRad="292100" dist="139700" dir="2700000" algn="tl" rotWithShape="0">
              <a:srgbClr val="333333">
                <a:alpha val="65000"/>
              </a:srgbClr>
            </a:outerShdw>
          </a:effectLst>
        </p:spPr>
      </p:pic>
      <p:pic>
        <p:nvPicPr>
          <p:cNvPr id="7"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Skills Training – Ultra Sound</a:t>
            </a:r>
            <a:endParaRPr lang="en-US" sz="2800" b="1" dirty="0"/>
          </a:p>
          <a:p>
            <a:pPr algn="ctr"/>
            <a:endParaRPr lang="en-US" sz="2400" dirty="0"/>
          </a:p>
        </p:txBody>
      </p:sp>
      <p:pic>
        <p:nvPicPr>
          <p:cNvPr id="7" name="Picture 6" descr="IMG_6467.JPG"/>
          <p:cNvPicPr>
            <a:picLocks noChangeAspect="1"/>
          </p:cNvPicPr>
          <p:nvPr/>
        </p:nvPicPr>
        <p:blipFill>
          <a:blip r:embed="rId2"/>
          <a:stretch>
            <a:fillRect/>
          </a:stretch>
        </p:blipFill>
        <p:spPr>
          <a:xfrm>
            <a:off x="1295636" y="1700213"/>
            <a:ext cx="6552728" cy="4368485"/>
          </a:xfrm>
          <a:prstGeom prst="rect">
            <a:avLst/>
          </a:prstGeom>
          <a:ln>
            <a:noFill/>
          </a:ln>
          <a:effectLst>
            <a:outerShdw blurRad="292100" dist="139700" dir="2700000" algn="tl" rotWithShape="0">
              <a:srgbClr val="333333">
                <a:alpha val="65000"/>
              </a:srgbClr>
            </a:outerShdw>
          </a:effectLst>
        </p:spPr>
      </p:pic>
      <p:pic>
        <p:nvPicPr>
          <p:cNvPr id="8"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Skills Training – Obstetrics</a:t>
            </a:r>
            <a:endParaRPr lang="en-US" sz="2800" b="1" dirty="0"/>
          </a:p>
          <a:p>
            <a:pPr algn="ctr"/>
            <a:endParaRPr lang="en-US" sz="2400" dirty="0"/>
          </a:p>
        </p:txBody>
      </p:sp>
      <p:pic>
        <p:nvPicPr>
          <p:cNvPr id="7" name="Content Placeholder 3" descr="IMG_6005.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218456" y="2060848"/>
            <a:ext cx="6707088" cy="3688640"/>
          </a:xfrm>
          <a:prstGeom prst="rect">
            <a:avLst/>
          </a:prstGeom>
          <a:ln>
            <a:noFill/>
          </a:ln>
          <a:effectLst>
            <a:outerShdw blurRad="292100" dist="139700" dir="2700000" algn="tl" rotWithShape="0">
              <a:srgbClr val="333333">
                <a:alpha val="65000"/>
              </a:srgbClr>
            </a:outerShdw>
          </a:effectLst>
        </p:spPr>
      </p:pic>
      <p:pic>
        <p:nvPicPr>
          <p:cNvPr id="8"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Practical training</a:t>
            </a:r>
            <a:endParaRPr lang="en-US" sz="2800" b="1" dirty="0"/>
          </a:p>
          <a:p>
            <a:pPr algn="ctr"/>
            <a:endParaRPr lang="en-US" sz="2400" dirty="0"/>
          </a:p>
        </p:txBody>
      </p:sp>
      <p:pic>
        <p:nvPicPr>
          <p:cNvPr id="1026" name="Picture 2" descr="C:\Users\Alex\Dropbox\Capacare\Reklamemateriell\Bilder brukt på web 2013\DSCN0072 - Version 2[1].jpg"/>
          <p:cNvPicPr>
            <a:picLocks noChangeAspect="1" noChangeArrowheads="1"/>
          </p:cNvPicPr>
          <p:nvPr/>
        </p:nvPicPr>
        <p:blipFill>
          <a:blip r:embed="rId2"/>
          <a:srcRect/>
          <a:stretch>
            <a:fillRect/>
          </a:stretch>
        </p:blipFill>
        <p:spPr bwMode="auto">
          <a:xfrm>
            <a:off x="1279816" y="1622308"/>
            <a:ext cx="6584368" cy="4759020"/>
          </a:xfrm>
          <a:prstGeom prst="rect">
            <a:avLst/>
          </a:prstGeom>
          <a:ln>
            <a:noFill/>
          </a:ln>
          <a:effectLst>
            <a:outerShdw blurRad="292100" dist="139700" dir="2700000" algn="tl" rotWithShape="0">
              <a:srgbClr val="333333">
                <a:alpha val="65000"/>
              </a:srgbClr>
            </a:outerShdw>
          </a:effectLst>
        </p:spPr>
      </p:pic>
      <p:pic>
        <p:nvPicPr>
          <p:cNvPr id="7"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8" name="TextBox 7"/>
          <p:cNvSpPr txBox="1"/>
          <p:nvPr/>
        </p:nvSpPr>
        <p:spPr>
          <a:xfrm>
            <a:off x="319411" y="836712"/>
            <a:ext cx="8496944" cy="3046988"/>
          </a:xfrm>
          <a:prstGeom prst="rect">
            <a:avLst/>
          </a:prstGeom>
          <a:noFill/>
        </p:spPr>
        <p:txBody>
          <a:bodyPr wrap="square" rtlCol="0">
            <a:spAutoFit/>
          </a:bodyPr>
          <a:lstStyle/>
          <a:p>
            <a:pPr algn="ctr"/>
            <a:r>
              <a:rPr lang="en-US" sz="2800" b="1" dirty="0" smtClean="0"/>
              <a:t>Training Overview – Partner Hospitals</a:t>
            </a:r>
          </a:p>
          <a:p>
            <a:pPr algn="ctr"/>
            <a:endParaRPr lang="en-US" sz="2400" dirty="0" smtClean="0"/>
          </a:p>
          <a:p>
            <a:r>
              <a:rPr lang="en-US" sz="2000" dirty="0" smtClean="0"/>
              <a:t>Hospitals are selected based upon:</a:t>
            </a:r>
          </a:p>
          <a:p>
            <a:endParaRPr lang="en-US" sz="2000" dirty="0" smtClean="0"/>
          </a:p>
          <a:p>
            <a:pPr>
              <a:buFont typeface="Arial" pitchFamily="34" charset="0"/>
              <a:buChar char="•"/>
            </a:pPr>
            <a:r>
              <a:rPr lang="en-US" sz="2000" dirty="0" smtClean="0"/>
              <a:t> Surgical capacity</a:t>
            </a:r>
          </a:p>
          <a:p>
            <a:pPr>
              <a:buFont typeface="Arial" pitchFamily="34" charset="0"/>
              <a:buChar char="•"/>
            </a:pPr>
            <a:r>
              <a:rPr lang="en-US" sz="2000" dirty="0" smtClean="0"/>
              <a:t> Supervision</a:t>
            </a:r>
          </a:p>
          <a:p>
            <a:endParaRPr lang="en-US" sz="2000" dirty="0" smtClean="0"/>
          </a:p>
          <a:p>
            <a:pPr>
              <a:buFont typeface="Arial" pitchFamily="34" charset="0"/>
              <a:buChar char="•"/>
            </a:pPr>
            <a:r>
              <a:rPr lang="en-US" sz="2000" dirty="0" smtClean="0"/>
              <a:t> The student record all procedures in a logbook</a:t>
            </a:r>
          </a:p>
          <a:p>
            <a:pPr>
              <a:buFont typeface="Arial" pitchFamily="34" charset="0"/>
              <a:buChar char="•"/>
            </a:pPr>
            <a:endParaRPr lang="en-US" sz="2000" dirty="0" smtClean="0"/>
          </a:p>
        </p:txBody>
      </p:sp>
      <p:pic>
        <p:nvPicPr>
          <p:cNvPr id="5"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5"/>
          <p:cNvSpPr>
            <a:spLocks noGrp="1" noChangeArrowheads="1"/>
          </p:cNvSpPr>
          <p:nvPr>
            <p:ph idx="4294967295"/>
          </p:nvPr>
        </p:nvSpPr>
        <p:spPr>
          <a:xfrm>
            <a:off x="0" y="1600200"/>
            <a:ext cx="7924800" cy="4419600"/>
          </a:xfrm>
        </p:spPr>
        <p:txBody>
          <a:bodyPr/>
          <a:lstStyle/>
          <a:p>
            <a:pPr eaLnBrk="1" hangingPunct="1">
              <a:lnSpc>
                <a:spcPct val="80000"/>
              </a:lnSpc>
              <a:buFontTx/>
              <a:buNone/>
            </a:pPr>
            <a:r>
              <a:rPr lang="en-GB" sz="1800" b="1">
                <a:latin typeface="Arial" charset="0"/>
              </a:rPr>
              <a:t>Example</a:t>
            </a:r>
          </a:p>
          <a:p>
            <a:pPr eaLnBrk="1" hangingPunct="1">
              <a:lnSpc>
                <a:spcPct val="80000"/>
              </a:lnSpc>
            </a:pPr>
            <a:r>
              <a:rPr lang="en-GB" sz="1800">
                <a:latin typeface="Arial" charset="0"/>
              </a:rPr>
              <a:t>100,000 children</a:t>
            </a:r>
          </a:p>
          <a:p>
            <a:pPr eaLnBrk="1" hangingPunct="1">
              <a:lnSpc>
                <a:spcPct val="80000"/>
              </a:lnSpc>
            </a:pPr>
            <a:r>
              <a:rPr lang="en-GB" sz="1800">
                <a:latin typeface="Arial" charset="0"/>
              </a:rPr>
              <a:t>Sick for 1 week with a disease with a disability weighting* of 0.3</a:t>
            </a:r>
          </a:p>
          <a:p>
            <a:pPr eaLnBrk="1" hangingPunct="1">
              <a:lnSpc>
                <a:spcPct val="80000"/>
              </a:lnSpc>
            </a:pPr>
            <a:r>
              <a:rPr lang="en-GB" sz="1800">
                <a:latin typeface="Arial" charset="0"/>
              </a:rPr>
              <a:t>2% die at 1 year old. </a:t>
            </a:r>
          </a:p>
          <a:p>
            <a:pPr eaLnBrk="1" hangingPunct="1">
              <a:lnSpc>
                <a:spcPct val="80000"/>
              </a:lnSpc>
            </a:pPr>
            <a:endParaRPr lang="en-GB" sz="1800">
              <a:latin typeface="Arial" charset="0"/>
            </a:endParaRPr>
          </a:p>
          <a:p>
            <a:pPr eaLnBrk="1" hangingPunct="1">
              <a:lnSpc>
                <a:spcPct val="80000"/>
              </a:lnSpc>
            </a:pPr>
            <a:r>
              <a:rPr lang="en-GB" sz="1800">
                <a:latin typeface="Arial" charset="0"/>
              </a:rPr>
              <a:t>DALYs 	= YLL + YLD</a:t>
            </a:r>
          </a:p>
          <a:p>
            <a:pPr eaLnBrk="1" hangingPunct="1">
              <a:lnSpc>
                <a:spcPct val="80000"/>
              </a:lnSpc>
              <a:buFontTx/>
              <a:buNone/>
            </a:pPr>
            <a:r>
              <a:rPr lang="en-GB" sz="1800">
                <a:latin typeface="Arial" charset="0"/>
              </a:rPr>
              <a:t>              		= (2000 X 80)   +   (100,000 X 7/365 X 0.3)</a:t>
            </a:r>
          </a:p>
          <a:p>
            <a:pPr eaLnBrk="1" hangingPunct="1">
              <a:lnSpc>
                <a:spcPct val="80000"/>
              </a:lnSpc>
              <a:buFontTx/>
              <a:buNone/>
            </a:pPr>
            <a:r>
              <a:rPr lang="en-GB" sz="1800">
                <a:latin typeface="Arial" charset="0"/>
              </a:rPr>
              <a:t>              		= 160,000  +  575</a:t>
            </a:r>
          </a:p>
          <a:p>
            <a:pPr eaLnBrk="1" hangingPunct="1">
              <a:lnSpc>
                <a:spcPct val="80000"/>
              </a:lnSpc>
              <a:buFontTx/>
              <a:buNone/>
            </a:pPr>
            <a:r>
              <a:rPr lang="en-GB" sz="1800">
                <a:latin typeface="Arial" charset="0"/>
              </a:rPr>
              <a:t>              		= 160,600</a:t>
            </a:r>
          </a:p>
          <a:p>
            <a:pPr eaLnBrk="1" hangingPunct="1">
              <a:lnSpc>
                <a:spcPct val="80000"/>
              </a:lnSpc>
            </a:pPr>
            <a:endParaRPr lang="en-GB" sz="1800">
              <a:latin typeface="Arial" charset="0"/>
            </a:endParaRPr>
          </a:p>
        </p:txBody>
      </p:sp>
      <p:pic>
        <p:nvPicPr>
          <p:cNvPr id="82946" name="Picture 4" descr="comicorigina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303338"/>
            <a:ext cx="6729412"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Skjermbilde 2014-02-10 kl. 23.45.4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4250" y="3960813"/>
            <a:ext cx="3079750" cy="289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175"/>
          </a:xfrm>
          <a:prstGeom prst="rect">
            <a:avLst/>
          </a:prstGeom>
          <a:noFill/>
          <a:ln w="9525">
            <a:noFill/>
            <a:miter lim="800000"/>
            <a:headEnd/>
            <a:tailEnd/>
          </a:ln>
        </p:spPr>
        <p:txBody>
          <a:bodyPr>
            <a:spAutoFit/>
          </a:bodyPr>
          <a:lstStyle/>
          <a:p>
            <a:pPr algn="ctr"/>
            <a:r>
              <a:rPr lang="en-US" sz="2800" b="1" dirty="0" smtClean="0"/>
              <a:t>Teaching Facilities</a:t>
            </a:r>
            <a:endParaRPr lang="en-US" sz="2800" b="1" dirty="0"/>
          </a:p>
          <a:p>
            <a:pPr algn="ctr"/>
            <a:endParaRPr lang="en-US" sz="2400" dirty="0"/>
          </a:p>
        </p:txBody>
      </p:sp>
      <p:pic>
        <p:nvPicPr>
          <p:cNvPr id="7" name="Picture 6" descr="map of training facilities.png"/>
          <p:cNvPicPr>
            <a:picLocks noChangeAspect="1"/>
          </p:cNvPicPr>
          <p:nvPr/>
        </p:nvPicPr>
        <p:blipFill>
          <a:blip r:embed="rId2" cstate="print"/>
          <a:stretch>
            <a:fillRect/>
          </a:stretch>
        </p:blipFill>
        <p:spPr>
          <a:xfrm>
            <a:off x="611560" y="1988840"/>
            <a:ext cx="4804445" cy="3744416"/>
          </a:xfrm>
          <a:prstGeom prst="rect">
            <a:avLst/>
          </a:prstGeom>
          <a:ln>
            <a:solidFill>
              <a:schemeClr val="tx1"/>
            </a:solidFill>
          </a:ln>
        </p:spPr>
      </p:pic>
      <p:sp>
        <p:nvSpPr>
          <p:cNvPr id="8" name="TextBox 7"/>
          <p:cNvSpPr txBox="1"/>
          <p:nvPr/>
        </p:nvSpPr>
        <p:spPr>
          <a:xfrm>
            <a:off x="5652120" y="1988840"/>
            <a:ext cx="3347864" cy="3862596"/>
          </a:xfrm>
          <a:prstGeom prst="rect">
            <a:avLst/>
          </a:prstGeom>
          <a:noFill/>
        </p:spPr>
        <p:txBody>
          <a:bodyPr wrap="square" rtlCol="0">
            <a:spAutoFit/>
          </a:bodyPr>
          <a:lstStyle/>
          <a:p>
            <a:pPr marL="514350" indent="-514350"/>
            <a:r>
              <a:rPr lang="nl-NL" sz="1300" u="sng" dirty="0" smtClean="0"/>
              <a:t>Primary Training Center</a:t>
            </a:r>
          </a:p>
          <a:p>
            <a:pPr marL="514350" indent="-514350">
              <a:buAutoNum type="arabicPeriod"/>
            </a:pPr>
            <a:r>
              <a:rPr lang="nl-NL" sz="1300" dirty="0" smtClean="0"/>
              <a:t>Masanga Hospital</a:t>
            </a:r>
          </a:p>
          <a:p>
            <a:pPr marL="514350" indent="-514350"/>
            <a:endParaRPr lang="nl-NL" sz="1300" dirty="0" smtClean="0"/>
          </a:p>
          <a:p>
            <a:pPr marL="514350" indent="-514350"/>
            <a:r>
              <a:rPr lang="nl-NL" sz="1300" u="sng" dirty="0" smtClean="0"/>
              <a:t>Partner Hospitals</a:t>
            </a:r>
          </a:p>
          <a:p>
            <a:pPr marL="514350" indent="-514350">
              <a:buAutoNum type="arabicPeriod" startAt="2"/>
            </a:pPr>
            <a:r>
              <a:rPr lang="nl-NL" sz="1300" dirty="0" smtClean="0"/>
              <a:t>Magbenteh, Makeni</a:t>
            </a:r>
          </a:p>
          <a:p>
            <a:pPr marL="514350" indent="-514350">
              <a:buAutoNum type="arabicPeriod" startAt="2"/>
            </a:pPr>
            <a:r>
              <a:rPr lang="nl-NL" sz="1300" dirty="0" smtClean="0"/>
              <a:t>Holy Spirit, Makeni</a:t>
            </a:r>
          </a:p>
          <a:p>
            <a:pPr marL="514350" indent="-514350">
              <a:buAutoNum type="arabicPeriod" startAt="2"/>
            </a:pPr>
            <a:r>
              <a:rPr lang="nl-NL" sz="1300" dirty="0" smtClean="0"/>
              <a:t>St John of God, Lunsar</a:t>
            </a:r>
          </a:p>
          <a:p>
            <a:pPr marL="514350" indent="-514350">
              <a:buAutoNum type="arabicPeriod" startAt="2"/>
            </a:pPr>
            <a:r>
              <a:rPr lang="nl-NL" sz="1300" dirty="0" smtClean="0"/>
              <a:t>Kamakwie Weslian Hospital</a:t>
            </a:r>
          </a:p>
          <a:p>
            <a:pPr marL="514350" indent="-514350">
              <a:buAutoNum type="arabicPeriod" startAt="6"/>
            </a:pPr>
            <a:r>
              <a:rPr lang="nl-NL" sz="1300" dirty="0" smtClean="0"/>
              <a:t>Lion Hearth Medical Center, Yele</a:t>
            </a:r>
          </a:p>
          <a:p>
            <a:pPr marL="514350" indent="-514350">
              <a:buAutoNum type="arabicPeriod" startAt="6"/>
            </a:pPr>
            <a:r>
              <a:rPr lang="nl-NL" sz="1300" dirty="0" smtClean="0"/>
              <a:t>Gundama Refferal Center, Bo</a:t>
            </a:r>
          </a:p>
          <a:p>
            <a:pPr marL="514350" indent="-514350">
              <a:buAutoNum type="arabicPeriod" startAt="6"/>
            </a:pPr>
            <a:r>
              <a:rPr lang="nl-NL" sz="1300" dirty="0" smtClean="0"/>
              <a:t>Serabu Catholic Hospital</a:t>
            </a:r>
          </a:p>
          <a:p>
            <a:pPr marL="514350" indent="-514350">
              <a:buAutoNum type="arabicPeriod" startAt="6"/>
            </a:pPr>
            <a:r>
              <a:rPr lang="nl-NL" sz="1300" dirty="0" smtClean="0"/>
              <a:t>Aberdeen Womens Center, Freetown</a:t>
            </a:r>
          </a:p>
          <a:p>
            <a:pPr marL="514350" indent="-514350"/>
            <a:endParaRPr lang="nl-NL" sz="1300" dirty="0" smtClean="0"/>
          </a:p>
          <a:p>
            <a:pPr marL="514350" indent="-514350"/>
            <a:r>
              <a:rPr lang="nl-NL" sz="1300" u="sng" dirty="0" smtClean="0"/>
              <a:t>Housemanship Hospitals</a:t>
            </a:r>
          </a:p>
          <a:p>
            <a:pPr marL="514350" indent="-514350">
              <a:buAutoNum type="arabicPeriod" startAt="10"/>
            </a:pPr>
            <a:r>
              <a:rPr lang="nl-NL" sz="1300" dirty="0" smtClean="0"/>
              <a:t>Canaught University Hospital, Freetown</a:t>
            </a:r>
          </a:p>
          <a:p>
            <a:pPr marL="514350" indent="-514350">
              <a:buAutoNum type="arabicPeriod" startAt="10"/>
            </a:pPr>
            <a:r>
              <a:rPr lang="nl-NL" sz="1300" dirty="0" smtClean="0"/>
              <a:t>PCMH Maternity Hospital, Freetown</a:t>
            </a:r>
          </a:p>
          <a:p>
            <a:pPr marL="514350" indent="-514350">
              <a:buAutoNum type="arabicPeriod" startAt="2"/>
            </a:pPr>
            <a:endParaRPr lang="nl-NL" sz="1100" dirty="0" smtClean="0"/>
          </a:p>
        </p:txBody>
      </p:sp>
      <p:pic>
        <p:nvPicPr>
          <p:cNvPr id="9"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9" name="TextBox 8"/>
          <p:cNvSpPr txBox="1"/>
          <p:nvPr/>
        </p:nvSpPr>
        <p:spPr>
          <a:xfrm>
            <a:off x="319411" y="836712"/>
            <a:ext cx="8496944" cy="4278094"/>
          </a:xfrm>
          <a:prstGeom prst="rect">
            <a:avLst/>
          </a:prstGeom>
          <a:noFill/>
        </p:spPr>
        <p:txBody>
          <a:bodyPr wrap="square" rtlCol="0">
            <a:spAutoFit/>
          </a:bodyPr>
          <a:lstStyle/>
          <a:p>
            <a:pPr algn="ctr"/>
            <a:r>
              <a:rPr lang="en-US" sz="2800" b="1" dirty="0" smtClean="0"/>
              <a:t>Training Overview – Exam</a:t>
            </a:r>
          </a:p>
          <a:p>
            <a:pPr algn="ctr"/>
            <a:endParaRPr lang="en-US" sz="2400" dirty="0" smtClean="0"/>
          </a:p>
          <a:p>
            <a:r>
              <a:rPr lang="en-US" sz="2000" dirty="0" smtClean="0"/>
              <a:t>After the two years there is a examination consisting of:</a:t>
            </a:r>
          </a:p>
          <a:p>
            <a:endParaRPr lang="en-US" sz="2000" dirty="0" smtClean="0"/>
          </a:p>
          <a:p>
            <a:pPr>
              <a:buFont typeface="Arial" pitchFamily="34" charset="0"/>
              <a:buChar char="•"/>
            </a:pPr>
            <a:r>
              <a:rPr lang="en-US" sz="2000" dirty="0" smtClean="0"/>
              <a:t> Logbook</a:t>
            </a:r>
          </a:p>
          <a:p>
            <a:pPr>
              <a:buFont typeface="Arial" pitchFamily="34" charset="0"/>
              <a:buChar char="•"/>
            </a:pPr>
            <a:endParaRPr lang="en-US" sz="2000" dirty="0" smtClean="0"/>
          </a:p>
          <a:p>
            <a:pPr>
              <a:buFont typeface="Arial" pitchFamily="34" charset="0"/>
              <a:buChar char="•"/>
            </a:pPr>
            <a:r>
              <a:rPr lang="en-US" sz="2000" dirty="0" smtClean="0"/>
              <a:t> Written exam </a:t>
            </a:r>
          </a:p>
          <a:p>
            <a:pPr>
              <a:buFont typeface="Arial" pitchFamily="34" charset="0"/>
              <a:buChar char="•"/>
            </a:pPr>
            <a:endParaRPr lang="en-US" sz="2000" dirty="0" smtClean="0"/>
          </a:p>
          <a:p>
            <a:pPr>
              <a:buFont typeface="Arial" pitchFamily="34" charset="0"/>
              <a:buChar char="•"/>
            </a:pPr>
            <a:r>
              <a:rPr lang="en-US" sz="2000" dirty="0" smtClean="0"/>
              <a:t> Oral exam – conducted by the chief surgeon and the chief obstetrician</a:t>
            </a:r>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a:p>
            <a:pPr>
              <a:buFont typeface="Arial" pitchFamily="34" charset="0"/>
              <a:buChar char="•"/>
            </a:pPr>
            <a:endParaRPr lang="en-US" sz="2000" dirty="0" smtClean="0"/>
          </a:p>
        </p:txBody>
      </p:sp>
      <p:pic>
        <p:nvPicPr>
          <p:cNvPr id="5"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7" name="TextBox 6"/>
          <p:cNvSpPr txBox="1"/>
          <p:nvPr/>
        </p:nvSpPr>
        <p:spPr>
          <a:xfrm>
            <a:off x="319411" y="836712"/>
            <a:ext cx="8496944" cy="3046988"/>
          </a:xfrm>
          <a:prstGeom prst="rect">
            <a:avLst/>
          </a:prstGeom>
          <a:noFill/>
        </p:spPr>
        <p:txBody>
          <a:bodyPr wrap="square" rtlCol="0">
            <a:spAutoFit/>
          </a:bodyPr>
          <a:lstStyle/>
          <a:p>
            <a:pPr algn="ctr"/>
            <a:r>
              <a:rPr lang="en-US" sz="2800" b="1" dirty="0" smtClean="0"/>
              <a:t>Training Overview – </a:t>
            </a:r>
            <a:r>
              <a:rPr lang="en-US" sz="2800" b="1" dirty="0" err="1" smtClean="0"/>
              <a:t>Housemanship</a:t>
            </a:r>
            <a:endParaRPr lang="en-US" sz="2800" b="1" dirty="0" smtClean="0"/>
          </a:p>
          <a:p>
            <a:pPr algn="ctr"/>
            <a:endParaRPr lang="en-US" sz="2400" dirty="0" smtClean="0"/>
          </a:p>
          <a:p>
            <a:r>
              <a:rPr lang="en-US" sz="2000" dirty="0" smtClean="0"/>
              <a:t>To asses the students in the governmental hospitals in Freetown and give them the final preparation for the work in the district hospitals</a:t>
            </a:r>
          </a:p>
          <a:p>
            <a:endParaRPr lang="en-US" sz="2000" dirty="0" smtClean="0"/>
          </a:p>
          <a:p>
            <a:r>
              <a:rPr lang="en-US" sz="2000" dirty="0" smtClean="0"/>
              <a:t>Started in March 2013</a:t>
            </a:r>
          </a:p>
          <a:p>
            <a:endParaRPr lang="en-US" sz="2000" dirty="0" smtClean="0"/>
          </a:p>
          <a:p>
            <a:endParaRPr lang="en-US" sz="2000" dirty="0" smtClean="0"/>
          </a:p>
          <a:p>
            <a:pPr>
              <a:buFont typeface="Arial" pitchFamily="34" charset="0"/>
              <a:buChar char="•"/>
            </a:pPr>
            <a:endParaRPr lang="en-US" sz="2000" dirty="0" smtClean="0"/>
          </a:p>
        </p:txBody>
      </p:sp>
      <p:pic>
        <p:nvPicPr>
          <p:cNvPr id="5"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892552"/>
          </a:xfrm>
          <a:prstGeom prst="rect">
            <a:avLst/>
          </a:prstGeom>
          <a:noFill/>
          <a:ln w="9525">
            <a:noFill/>
            <a:miter lim="800000"/>
            <a:headEnd/>
            <a:tailEnd/>
          </a:ln>
        </p:spPr>
        <p:txBody>
          <a:bodyPr>
            <a:spAutoFit/>
          </a:bodyPr>
          <a:lstStyle/>
          <a:p>
            <a:pPr algn="ctr"/>
            <a:r>
              <a:rPr lang="en-US" sz="2800" b="1" dirty="0" smtClean="0"/>
              <a:t>Number of attended procedures</a:t>
            </a:r>
            <a:endParaRPr lang="en-US" sz="2800" b="1" dirty="0"/>
          </a:p>
          <a:p>
            <a:pPr algn="ctr"/>
            <a:endParaRPr lang="en-US" sz="2400" dirty="0"/>
          </a:p>
        </p:txBody>
      </p:sp>
      <p:graphicFrame>
        <p:nvGraphicFramePr>
          <p:cNvPr id="9" name="Diagram 8"/>
          <p:cNvGraphicFramePr>
            <a:graphicFrameLocks/>
          </p:cNvGraphicFramePr>
          <p:nvPr>
            <p:extLst>
              <p:ext uri="{D42A27DB-BD31-4B8C-83A1-F6EECF244321}">
                <p14:modId xmlns:p14="http://schemas.microsoft.com/office/powerpoint/2010/main" val="3379737405"/>
              </p:ext>
            </p:extLst>
          </p:nvPr>
        </p:nvGraphicFramePr>
        <p:xfrm>
          <a:off x="683568" y="1628800"/>
          <a:ext cx="7632848" cy="468052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14341" name="TextBox 6"/>
          <p:cNvSpPr txBox="1">
            <a:spLocks noChangeArrowheads="1"/>
          </p:cNvSpPr>
          <p:nvPr/>
        </p:nvSpPr>
        <p:spPr bwMode="auto">
          <a:xfrm>
            <a:off x="319088" y="808038"/>
            <a:ext cx="8497887" cy="523220"/>
          </a:xfrm>
          <a:prstGeom prst="rect">
            <a:avLst/>
          </a:prstGeom>
          <a:noFill/>
          <a:ln w="9525">
            <a:noFill/>
            <a:miter lim="800000"/>
            <a:headEnd/>
            <a:tailEnd/>
          </a:ln>
        </p:spPr>
        <p:txBody>
          <a:bodyPr>
            <a:spAutoFit/>
          </a:bodyPr>
          <a:lstStyle/>
          <a:p>
            <a:pPr algn="ctr"/>
            <a:r>
              <a:rPr lang="en-US" sz="2800" b="1" dirty="0" smtClean="0"/>
              <a:t>Procedures</a:t>
            </a:r>
            <a:endParaRPr lang="en-US" sz="1600" dirty="0" smtClean="0"/>
          </a:p>
        </p:txBody>
      </p:sp>
      <p:graphicFrame>
        <p:nvGraphicFramePr>
          <p:cNvPr id="7" name="Table 6"/>
          <p:cNvGraphicFramePr>
            <a:graphicFrameLocks noGrp="1"/>
          </p:cNvGraphicFramePr>
          <p:nvPr>
            <p:extLst>
              <p:ext uri="{D42A27DB-BD31-4B8C-83A1-F6EECF244321}">
                <p14:modId xmlns:p14="http://schemas.microsoft.com/office/powerpoint/2010/main" val="939068614"/>
              </p:ext>
            </p:extLst>
          </p:nvPr>
        </p:nvGraphicFramePr>
        <p:xfrm>
          <a:off x="1187624" y="2057400"/>
          <a:ext cx="6624735" cy="2377440"/>
        </p:xfrm>
        <a:graphic>
          <a:graphicData uri="http://schemas.openxmlformats.org/drawingml/2006/table">
            <a:tbl>
              <a:tblPr firstRow="1" bandRow="1">
                <a:tableStyleId>{9D7B26C5-4107-4FEC-AEDC-1716B250A1EF}</a:tableStyleId>
              </a:tblPr>
              <a:tblGrid>
                <a:gridCol w="3168352"/>
                <a:gridCol w="1584176"/>
                <a:gridCol w="1872207"/>
              </a:tblGrid>
              <a:tr h="370840">
                <a:tc>
                  <a:txBody>
                    <a:bodyPr/>
                    <a:lstStyle/>
                    <a:p>
                      <a:r>
                        <a:rPr lang="nl-NL" sz="2000" dirty="0" smtClean="0"/>
                        <a:t>Role</a:t>
                      </a:r>
                      <a:endParaRPr lang="nl-NL" sz="2000" dirty="0"/>
                    </a:p>
                  </a:txBody>
                  <a:tcPr/>
                </a:tc>
                <a:tc>
                  <a:txBody>
                    <a:bodyPr/>
                    <a:lstStyle/>
                    <a:p>
                      <a:pPr algn="ctr"/>
                      <a:r>
                        <a:rPr lang="nl-NL" sz="2000" dirty="0" smtClean="0"/>
                        <a:t>Number</a:t>
                      </a:r>
                      <a:endParaRPr lang="nl-NL" sz="2000" dirty="0"/>
                    </a:p>
                  </a:txBody>
                  <a:tcPr/>
                </a:tc>
                <a:tc>
                  <a:txBody>
                    <a:bodyPr/>
                    <a:lstStyle/>
                    <a:p>
                      <a:pPr algn="ctr"/>
                      <a:r>
                        <a:rPr lang="nl-NL" sz="2000" dirty="0" smtClean="0"/>
                        <a:t>Percentage</a:t>
                      </a:r>
                      <a:endParaRPr lang="nl-NL" sz="2000" dirty="0"/>
                    </a:p>
                  </a:txBody>
                  <a:tcPr/>
                </a:tc>
              </a:tr>
              <a:tr h="352688">
                <a:tc>
                  <a:txBody>
                    <a:bodyPr/>
                    <a:lstStyle/>
                    <a:p>
                      <a:r>
                        <a:rPr lang="nl-NL" sz="2000" dirty="0" smtClean="0"/>
                        <a:t>Observer</a:t>
                      </a:r>
                      <a:endParaRPr lang="nl-NL" sz="2000" dirty="0"/>
                    </a:p>
                  </a:txBody>
                  <a:tcPr/>
                </a:tc>
                <a:tc>
                  <a:txBody>
                    <a:bodyPr/>
                    <a:lstStyle/>
                    <a:p>
                      <a:pPr algn="ctr"/>
                      <a:r>
                        <a:rPr lang="nl-NL" sz="2000" dirty="0" smtClean="0"/>
                        <a:t>3306</a:t>
                      </a:r>
                      <a:endParaRPr lang="nl-NL" sz="2000" dirty="0"/>
                    </a:p>
                  </a:txBody>
                  <a:tcPr/>
                </a:tc>
                <a:tc>
                  <a:txBody>
                    <a:bodyPr/>
                    <a:lstStyle/>
                    <a:p>
                      <a:pPr algn="ctr"/>
                      <a:r>
                        <a:rPr lang="nl-NL" sz="2000" dirty="0" smtClean="0"/>
                        <a:t>18.5</a:t>
                      </a:r>
                      <a:r>
                        <a:rPr lang="nl-NL" sz="2000" baseline="0" dirty="0" smtClean="0"/>
                        <a:t>%</a:t>
                      </a:r>
                      <a:endParaRPr lang="nl-NL" sz="2000" dirty="0"/>
                    </a:p>
                  </a:txBody>
                  <a:tcPr/>
                </a:tc>
              </a:tr>
              <a:tr h="370840">
                <a:tc>
                  <a:txBody>
                    <a:bodyPr/>
                    <a:lstStyle/>
                    <a:p>
                      <a:r>
                        <a:rPr lang="nl-NL" sz="2000" dirty="0" smtClean="0"/>
                        <a:t>Assistant</a:t>
                      </a:r>
                      <a:endParaRPr lang="nl-NL" sz="2000" dirty="0"/>
                    </a:p>
                  </a:txBody>
                  <a:tcPr/>
                </a:tc>
                <a:tc>
                  <a:txBody>
                    <a:bodyPr/>
                    <a:lstStyle/>
                    <a:p>
                      <a:pPr algn="ctr"/>
                      <a:r>
                        <a:rPr lang="nl-NL" sz="2000" dirty="0" smtClean="0"/>
                        <a:t>6916</a:t>
                      </a:r>
                      <a:endParaRPr lang="nl-NL" sz="2000" dirty="0"/>
                    </a:p>
                  </a:txBody>
                  <a:tcPr/>
                </a:tc>
                <a:tc>
                  <a:txBody>
                    <a:bodyPr/>
                    <a:lstStyle/>
                    <a:p>
                      <a:pPr algn="ctr"/>
                      <a:r>
                        <a:rPr lang="nl-NL" sz="2000" dirty="0" smtClean="0"/>
                        <a:t>38.7%</a:t>
                      </a:r>
                      <a:endParaRPr lang="nl-NL" sz="2000" dirty="0"/>
                    </a:p>
                  </a:txBody>
                  <a:tcPr/>
                </a:tc>
              </a:tr>
              <a:tr h="370840">
                <a:tc>
                  <a:txBody>
                    <a:bodyPr/>
                    <a:lstStyle/>
                    <a:p>
                      <a:r>
                        <a:rPr lang="nl-NL" sz="2000" dirty="0" smtClean="0"/>
                        <a:t>Surgeon direct supervision</a:t>
                      </a:r>
                      <a:endParaRPr lang="nl-NL" sz="2000" dirty="0"/>
                    </a:p>
                  </a:txBody>
                  <a:tcPr/>
                </a:tc>
                <a:tc>
                  <a:txBody>
                    <a:bodyPr/>
                    <a:lstStyle/>
                    <a:p>
                      <a:pPr algn="ctr"/>
                      <a:r>
                        <a:rPr lang="nl-NL" sz="2000" dirty="0" smtClean="0"/>
                        <a:t>3874</a:t>
                      </a:r>
                      <a:endParaRPr lang="nl-NL" sz="2000" dirty="0"/>
                    </a:p>
                  </a:txBody>
                  <a:tcPr/>
                </a:tc>
                <a:tc>
                  <a:txBody>
                    <a:bodyPr/>
                    <a:lstStyle/>
                    <a:p>
                      <a:pPr algn="ctr"/>
                      <a:r>
                        <a:rPr lang="nl-NL" sz="2000" dirty="0" smtClean="0"/>
                        <a:t>21.7%</a:t>
                      </a:r>
                      <a:endParaRPr lang="nl-NL" sz="2000" dirty="0"/>
                    </a:p>
                  </a:txBody>
                  <a:tcPr/>
                </a:tc>
              </a:tr>
              <a:tr h="3708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sz="2000" dirty="0" smtClean="0"/>
                        <a:t>Surgeon indirect supervision</a:t>
                      </a:r>
                    </a:p>
                  </a:txBody>
                  <a:tcPr/>
                </a:tc>
                <a:tc>
                  <a:txBody>
                    <a:bodyPr/>
                    <a:lstStyle/>
                    <a:p>
                      <a:pPr algn="ctr"/>
                      <a:r>
                        <a:rPr lang="nl-NL" sz="2000" dirty="0" smtClean="0"/>
                        <a:t>3791</a:t>
                      </a:r>
                      <a:endParaRPr lang="nl-NL" sz="2000" dirty="0"/>
                    </a:p>
                  </a:txBody>
                  <a:tcPr/>
                </a:tc>
                <a:tc>
                  <a:txBody>
                    <a:bodyPr/>
                    <a:lstStyle/>
                    <a:p>
                      <a:pPr algn="ctr"/>
                      <a:r>
                        <a:rPr lang="nl-NL" sz="2000" dirty="0" smtClean="0"/>
                        <a:t>21.2%</a:t>
                      </a:r>
                      <a:endParaRPr lang="nl-NL" sz="2000" dirty="0"/>
                    </a:p>
                  </a:txBody>
                  <a:tcPr/>
                </a:tc>
              </a:tr>
              <a:tr h="370840">
                <a:tc>
                  <a:txBody>
                    <a:bodyPr/>
                    <a:lstStyle/>
                    <a:p>
                      <a:r>
                        <a:rPr lang="nl-NL" sz="2000" b="1" dirty="0" smtClean="0"/>
                        <a:t>Total</a:t>
                      </a:r>
                      <a:endParaRPr lang="nl-NL" sz="2000" b="1" dirty="0"/>
                    </a:p>
                  </a:txBody>
                  <a:tcPr/>
                </a:tc>
                <a:tc>
                  <a:txBody>
                    <a:bodyPr/>
                    <a:lstStyle/>
                    <a:p>
                      <a:pPr algn="ctr"/>
                      <a:r>
                        <a:rPr lang="nl-NL" sz="2000" b="1" dirty="0" smtClean="0"/>
                        <a:t>17887</a:t>
                      </a:r>
                      <a:endParaRPr lang="nl-NL" sz="2000" b="1" dirty="0"/>
                    </a:p>
                  </a:txBody>
                  <a:tcPr/>
                </a:tc>
                <a:tc>
                  <a:txBody>
                    <a:bodyPr/>
                    <a:lstStyle/>
                    <a:p>
                      <a:pPr algn="ctr"/>
                      <a:r>
                        <a:rPr lang="nl-NL" sz="2000" b="1" dirty="0" smtClean="0"/>
                        <a:t>100%</a:t>
                      </a:r>
                      <a:endParaRPr lang="nl-NL" sz="2000" b="1" dirty="0"/>
                    </a:p>
                  </a:txBody>
                  <a:tcPr/>
                </a:tc>
              </a:tr>
            </a:tbl>
          </a:graphicData>
        </a:graphic>
      </p:graphicFrame>
      <p:pic>
        <p:nvPicPr>
          <p:cNvPr id="8"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graphicFrame>
        <p:nvGraphicFramePr>
          <p:cNvPr id="8" name="Table 7"/>
          <p:cNvGraphicFramePr>
            <a:graphicFrameLocks noGrp="1"/>
          </p:cNvGraphicFramePr>
          <p:nvPr>
            <p:extLst>
              <p:ext uri="{D42A27DB-BD31-4B8C-83A1-F6EECF244321}">
                <p14:modId xmlns:p14="http://schemas.microsoft.com/office/powerpoint/2010/main" val="2005556670"/>
              </p:ext>
            </p:extLst>
          </p:nvPr>
        </p:nvGraphicFramePr>
        <p:xfrm>
          <a:off x="471661" y="1446232"/>
          <a:ext cx="8204795" cy="4275670"/>
        </p:xfrm>
        <a:graphic>
          <a:graphicData uri="http://schemas.openxmlformats.org/drawingml/2006/table">
            <a:tbl>
              <a:tblPr firstRow="1" bandRow="1">
                <a:tableStyleId>{9D7B26C5-4107-4FEC-AEDC-1716B250A1EF}</a:tableStyleId>
              </a:tblPr>
              <a:tblGrid>
                <a:gridCol w="3884315"/>
                <a:gridCol w="2023138"/>
                <a:gridCol w="2297342"/>
              </a:tblGrid>
              <a:tr h="477421">
                <a:tc>
                  <a:txBody>
                    <a:bodyPr/>
                    <a:lstStyle/>
                    <a:p>
                      <a:r>
                        <a:rPr lang="nl-NL" sz="2000" dirty="0" smtClean="0"/>
                        <a:t>Procedure</a:t>
                      </a:r>
                      <a:endParaRPr lang="nl-NL" sz="2000" dirty="0"/>
                    </a:p>
                  </a:txBody>
                  <a:tcPr/>
                </a:tc>
                <a:tc>
                  <a:txBody>
                    <a:bodyPr/>
                    <a:lstStyle/>
                    <a:p>
                      <a:pPr algn="ctr"/>
                      <a:r>
                        <a:rPr lang="nl-NL" sz="2000" dirty="0" smtClean="0"/>
                        <a:t>Number</a:t>
                      </a:r>
                      <a:endParaRPr lang="nl-NL" sz="2000" dirty="0"/>
                    </a:p>
                  </a:txBody>
                  <a:tcPr/>
                </a:tc>
                <a:tc>
                  <a:txBody>
                    <a:bodyPr/>
                    <a:lstStyle/>
                    <a:p>
                      <a:pPr algn="ctr"/>
                      <a:r>
                        <a:rPr lang="nl-NL" sz="2000" dirty="0" smtClean="0"/>
                        <a:t>Percentage</a:t>
                      </a:r>
                      <a:endParaRPr lang="nl-NL" sz="2000" dirty="0"/>
                    </a:p>
                  </a:txBody>
                  <a:tcPr/>
                </a:tc>
              </a:tr>
              <a:tr h="388161">
                <a:tc>
                  <a:txBody>
                    <a:bodyPr/>
                    <a:lstStyle/>
                    <a:p>
                      <a:pPr>
                        <a:spcAft>
                          <a:spcPts val="1000"/>
                        </a:spcAft>
                      </a:pPr>
                      <a:r>
                        <a:rPr lang="en-US" sz="2000" kern="1200" dirty="0" smtClean="0">
                          <a:solidFill>
                            <a:schemeClr val="tx1"/>
                          </a:solidFill>
                          <a:latin typeface="+mn-lt"/>
                          <a:ea typeface="+mn-ea"/>
                          <a:cs typeface="+mn-cs"/>
                        </a:rPr>
                        <a:t>1. Cesarean section</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4582</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25.6%</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2. Inguinal hernia</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4218</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23.6%</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3. Explorative laparotomy</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795</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4.4%</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4. Appendectomy</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650</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3.6%</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5. Dilation and curettage</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543</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3.0%</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6. Scrotal hydrocele</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519</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2.9%</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7. Tubal ligation</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514</a:t>
                      </a:r>
                    </a:p>
                  </a:txBody>
                  <a:tcPr marL="68580" marR="68580" marT="0" marB="0"/>
                </a:tc>
                <a:tc>
                  <a:txBody>
                    <a:bodyPr/>
                    <a:lstStyle/>
                    <a:p>
                      <a:pPr marL="0" marR="0" indent="0" algn="ctr" defTabSz="457200" rtl="0" eaLnBrk="1" fontAlgn="auto" latinLnBrk="0" hangingPunct="1">
                        <a:lnSpc>
                          <a:spcPct val="100000"/>
                        </a:lnSpc>
                        <a:spcBef>
                          <a:spcPts val="0"/>
                        </a:spcBef>
                        <a:spcAft>
                          <a:spcPts val="1000"/>
                        </a:spcAft>
                        <a:buClrTx/>
                        <a:buSzTx/>
                        <a:buFontTx/>
                        <a:buNone/>
                        <a:tabLst/>
                        <a:defRPr/>
                      </a:pPr>
                      <a:r>
                        <a:rPr lang="nl-NL" sz="2000" kern="1200" dirty="0" smtClean="0">
                          <a:solidFill>
                            <a:schemeClr val="tx1"/>
                          </a:solidFill>
                          <a:latin typeface="+mn-lt"/>
                          <a:ea typeface="+mn-ea"/>
                          <a:cs typeface="+mn-cs"/>
                        </a:rPr>
                        <a:t>2.9%</a:t>
                      </a:r>
                    </a:p>
                  </a:txBody>
                  <a:tcPr marL="68580" marR="68580" marT="0" marB="0"/>
                </a:tc>
              </a:tr>
              <a:tr h="388161">
                <a:tc>
                  <a:txBody>
                    <a:bodyPr/>
                    <a:lstStyle/>
                    <a:p>
                      <a:pPr marL="0" marR="0" indent="0" algn="l" defTabSz="457200" rtl="0" eaLnBrk="1" fontAlgn="auto" latinLnBrk="0" hangingPunct="1">
                        <a:lnSpc>
                          <a:spcPct val="100000"/>
                        </a:lnSpc>
                        <a:spcBef>
                          <a:spcPts val="0"/>
                        </a:spcBef>
                        <a:spcAft>
                          <a:spcPts val="1000"/>
                        </a:spcAft>
                        <a:buClrTx/>
                        <a:buSzTx/>
                        <a:buFontTx/>
                        <a:buNone/>
                        <a:tabLst/>
                        <a:defRPr/>
                      </a:pPr>
                      <a:r>
                        <a:rPr lang="en-US" sz="2000" kern="1200" dirty="0" smtClean="0">
                          <a:solidFill>
                            <a:schemeClr val="tx1"/>
                          </a:solidFill>
                          <a:latin typeface="+mn-lt"/>
                          <a:ea typeface="+mn-ea"/>
                          <a:cs typeface="+mn-cs"/>
                        </a:rPr>
                        <a:t>8. Incision and drainage</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499</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2.8%</a:t>
                      </a:r>
                    </a:p>
                  </a:txBody>
                  <a:tcPr marL="68580" marR="68580" marT="0" marB="0"/>
                </a:tc>
              </a:tr>
              <a:tr h="56243">
                <a:tc>
                  <a:txBody>
                    <a:bodyPr/>
                    <a:lstStyle/>
                    <a:p>
                      <a:pPr>
                        <a:spcAft>
                          <a:spcPts val="1000"/>
                        </a:spcAft>
                      </a:pPr>
                      <a:r>
                        <a:rPr lang="en-US" sz="2000" kern="1200" dirty="0" smtClean="0">
                          <a:solidFill>
                            <a:schemeClr val="tx1"/>
                          </a:solidFill>
                          <a:latin typeface="+mn-lt"/>
                          <a:ea typeface="+mn-ea"/>
                          <a:cs typeface="+mn-cs"/>
                        </a:rPr>
                        <a:t>9. Hysterectomy</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490</a:t>
                      </a: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2.7%</a:t>
                      </a:r>
                    </a:p>
                  </a:txBody>
                  <a:tcPr marL="68580" marR="68580" marT="0" marB="0"/>
                </a:tc>
              </a:tr>
              <a:tr h="388161">
                <a:tc>
                  <a:txBody>
                    <a:bodyPr/>
                    <a:lstStyle/>
                    <a:p>
                      <a:pPr>
                        <a:spcAft>
                          <a:spcPts val="1000"/>
                        </a:spcAft>
                      </a:pPr>
                      <a:r>
                        <a:rPr lang="en-US" sz="2000" kern="1200" dirty="0" smtClean="0">
                          <a:solidFill>
                            <a:schemeClr val="tx1"/>
                          </a:solidFill>
                          <a:latin typeface="+mn-lt"/>
                          <a:ea typeface="+mn-ea"/>
                          <a:cs typeface="+mn-cs"/>
                        </a:rPr>
                        <a:t>10. Obstetrics and gynecology other</a:t>
                      </a:r>
                      <a:endParaRPr lang="nl-NL" sz="2000" kern="1200" dirty="0" smtClean="0">
                        <a:solidFill>
                          <a:schemeClr val="tx1"/>
                        </a:solidFill>
                        <a:latin typeface="+mn-lt"/>
                        <a:ea typeface="+mn-ea"/>
                        <a:cs typeface="+mn-cs"/>
                      </a:endParaRPr>
                    </a:p>
                  </a:txBody>
                  <a:tcPr marL="68580" marR="68580" marT="0" marB="0"/>
                </a:tc>
                <a:tc>
                  <a:txBody>
                    <a:bodyPr/>
                    <a:lstStyle/>
                    <a:p>
                      <a:pPr algn="ctr">
                        <a:spcAft>
                          <a:spcPts val="1000"/>
                        </a:spcAft>
                      </a:pPr>
                      <a:r>
                        <a:rPr lang="nl-NL" sz="2000" kern="1200" dirty="0" smtClean="0">
                          <a:solidFill>
                            <a:schemeClr val="tx1"/>
                          </a:solidFill>
                          <a:latin typeface="+mn-lt"/>
                          <a:ea typeface="+mn-ea"/>
                          <a:cs typeface="+mn-cs"/>
                        </a:rPr>
                        <a:t>476</a:t>
                      </a:r>
                    </a:p>
                  </a:txBody>
                  <a:tcPr marL="68580" marR="68580" marT="0" marB="0"/>
                </a:tc>
                <a:tc>
                  <a:txBody>
                    <a:bodyPr/>
                    <a:lstStyle/>
                    <a:p>
                      <a:pPr marL="0" marR="0" indent="0" algn="ctr" defTabSz="457200" rtl="0" eaLnBrk="1" fontAlgn="auto" latinLnBrk="0" hangingPunct="1">
                        <a:lnSpc>
                          <a:spcPct val="100000"/>
                        </a:lnSpc>
                        <a:spcBef>
                          <a:spcPts val="0"/>
                        </a:spcBef>
                        <a:spcAft>
                          <a:spcPts val="1000"/>
                        </a:spcAft>
                        <a:buClrTx/>
                        <a:buSzTx/>
                        <a:buFontTx/>
                        <a:buNone/>
                        <a:tabLst/>
                        <a:defRPr/>
                      </a:pPr>
                      <a:r>
                        <a:rPr lang="nl-NL" sz="2000" kern="1200" dirty="0" smtClean="0">
                          <a:solidFill>
                            <a:schemeClr val="tx1"/>
                          </a:solidFill>
                          <a:latin typeface="+mn-lt"/>
                          <a:ea typeface="+mn-ea"/>
                          <a:cs typeface="+mn-cs"/>
                        </a:rPr>
                        <a:t>2.7%</a:t>
                      </a:r>
                    </a:p>
                  </a:txBody>
                  <a:tcPr marL="68580" marR="68580" marT="0" marB="0"/>
                </a:tc>
              </a:tr>
            </a:tbl>
          </a:graphicData>
        </a:graphic>
      </p:graphicFrame>
      <p:sp>
        <p:nvSpPr>
          <p:cNvPr id="9" name="TextBox 6"/>
          <p:cNvSpPr txBox="1">
            <a:spLocks noChangeArrowheads="1"/>
          </p:cNvSpPr>
          <p:nvPr/>
        </p:nvSpPr>
        <p:spPr bwMode="auto">
          <a:xfrm>
            <a:off x="319088" y="808038"/>
            <a:ext cx="8497887" cy="892552"/>
          </a:xfrm>
          <a:prstGeom prst="rect">
            <a:avLst/>
          </a:prstGeom>
          <a:noFill/>
          <a:ln w="9525">
            <a:noFill/>
            <a:miter lim="800000"/>
            <a:headEnd/>
            <a:tailEnd/>
          </a:ln>
        </p:spPr>
        <p:txBody>
          <a:bodyPr>
            <a:spAutoFit/>
          </a:bodyPr>
          <a:lstStyle/>
          <a:p>
            <a:pPr algn="ctr"/>
            <a:r>
              <a:rPr lang="en-US" sz="2800" b="1" dirty="0" smtClean="0"/>
              <a:t>Top 10 procedures</a:t>
            </a:r>
            <a:endParaRPr lang="en-US" sz="2800" b="1" dirty="0"/>
          </a:p>
          <a:p>
            <a:pPr algn="ctr"/>
            <a:endParaRPr lang="en-US" sz="2400" dirty="0"/>
          </a:p>
        </p:txBody>
      </p:sp>
      <p:pic>
        <p:nvPicPr>
          <p:cNvPr id="7"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8" name="TextBox 7"/>
          <p:cNvSpPr txBox="1"/>
          <p:nvPr/>
        </p:nvSpPr>
        <p:spPr>
          <a:xfrm>
            <a:off x="755576" y="5688687"/>
            <a:ext cx="3509679" cy="630942"/>
          </a:xfrm>
          <a:prstGeom prst="rect">
            <a:avLst/>
          </a:prstGeom>
          <a:noFill/>
        </p:spPr>
        <p:txBody>
          <a:bodyPr wrap="square" rtlCol="0">
            <a:spAutoFit/>
          </a:bodyPr>
          <a:lstStyle/>
          <a:p>
            <a:pPr algn="ctr"/>
            <a:r>
              <a:rPr lang="it-IT" sz="2000" b="1" dirty="0" smtClean="0"/>
              <a:t>Joseph Heindilo Ngegba</a:t>
            </a:r>
          </a:p>
          <a:p>
            <a:pPr algn="ctr"/>
            <a:r>
              <a:rPr lang="it-IT" sz="1500" dirty="0" smtClean="0"/>
              <a:t>† 22nd August 2014</a:t>
            </a:r>
          </a:p>
        </p:txBody>
      </p:sp>
      <p:sp>
        <p:nvSpPr>
          <p:cNvPr id="7" name="TextBox 7"/>
          <p:cNvSpPr txBox="1"/>
          <p:nvPr/>
        </p:nvSpPr>
        <p:spPr>
          <a:xfrm>
            <a:off x="5148064" y="5696689"/>
            <a:ext cx="2915816" cy="630942"/>
          </a:xfrm>
          <a:prstGeom prst="rect">
            <a:avLst/>
          </a:prstGeom>
          <a:noFill/>
        </p:spPr>
        <p:txBody>
          <a:bodyPr wrap="square" rtlCol="0">
            <a:spAutoFit/>
          </a:bodyPr>
          <a:lstStyle/>
          <a:p>
            <a:pPr algn="ctr"/>
            <a:r>
              <a:rPr lang="it-IT" sz="2000" b="1" dirty="0" smtClean="0"/>
              <a:t>Samuel Batty</a:t>
            </a:r>
          </a:p>
          <a:p>
            <a:pPr algn="ctr"/>
            <a:r>
              <a:rPr lang="it-IT" sz="1500" dirty="0" smtClean="0"/>
              <a:t>† 2nd December 2014</a:t>
            </a:r>
          </a:p>
        </p:txBody>
      </p:sp>
      <p:pic>
        <p:nvPicPr>
          <p:cNvPr id="2" name="Bilde 1"/>
          <p:cNvPicPr>
            <a:picLocks noChangeAspect="1"/>
          </p:cNvPicPr>
          <p:nvPr/>
        </p:nvPicPr>
        <p:blipFill>
          <a:blip r:embed="rId2"/>
          <a:stretch>
            <a:fillRect/>
          </a:stretch>
        </p:blipFill>
        <p:spPr>
          <a:xfrm>
            <a:off x="971600" y="1772815"/>
            <a:ext cx="3537150" cy="3699971"/>
          </a:xfrm>
          <a:prstGeom prst="rect">
            <a:avLst/>
          </a:prstGeom>
        </p:spPr>
      </p:pic>
      <p:pic>
        <p:nvPicPr>
          <p:cNvPr id="3" name="Bilde 2"/>
          <p:cNvPicPr>
            <a:picLocks noChangeAspect="1"/>
          </p:cNvPicPr>
          <p:nvPr/>
        </p:nvPicPr>
        <p:blipFill>
          <a:blip r:embed="rId3"/>
          <a:stretch>
            <a:fillRect/>
          </a:stretch>
        </p:blipFill>
        <p:spPr>
          <a:xfrm>
            <a:off x="5148064" y="1772815"/>
            <a:ext cx="2915816" cy="3706439"/>
          </a:xfrm>
          <a:prstGeom prst="rect">
            <a:avLst/>
          </a:prstGeom>
        </p:spPr>
      </p:pic>
      <p:sp>
        <p:nvSpPr>
          <p:cNvPr id="10" name="TextBox 6"/>
          <p:cNvSpPr txBox="1">
            <a:spLocks noChangeArrowheads="1"/>
          </p:cNvSpPr>
          <p:nvPr/>
        </p:nvSpPr>
        <p:spPr bwMode="auto">
          <a:xfrm>
            <a:off x="319088" y="808038"/>
            <a:ext cx="8497887" cy="892552"/>
          </a:xfrm>
          <a:prstGeom prst="rect">
            <a:avLst/>
          </a:prstGeom>
          <a:noFill/>
          <a:ln w="9525">
            <a:noFill/>
            <a:miter lim="800000"/>
            <a:headEnd/>
            <a:tailEnd/>
          </a:ln>
        </p:spPr>
        <p:txBody>
          <a:bodyPr>
            <a:spAutoFit/>
          </a:bodyPr>
          <a:lstStyle/>
          <a:p>
            <a:pPr algn="ctr"/>
            <a:r>
              <a:rPr lang="en-US" sz="2800" b="1" dirty="0" smtClean="0"/>
              <a:t>Ebola</a:t>
            </a:r>
            <a:endParaRPr lang="en-US" sz="2800" b="1" dirty="0"/>
          </a:p>
          <a:p>
            <a:pPr algn="ctr"/>
            <a:endParaRPr lang="en-US" sz="2400" dirty="0"/>
          </a:p>
        </p:txBody>
      </p:sp>
      <p:pic>
        <p:nvPicPr>
          <p:cNvPr id="9" name="Picture 11" descr="CapaCare.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424643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26035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6" name="Rectangle 5"/>
          <p:cNvSpPr/>
          <p:nvPr/>
        </p:nvSpPr>
        <p:spPr>
          <a:xfrm>
            <a:off x="0" y="260350"/>
            <a:ext cx="9144000" cy="215900"/>
          </a:xfrm>
          <a:prstGeom prst="rect">
            <a:avLst/>
          </a:prstGeom>
          <a:solidFill>
            <a:srgbClr val="6EBC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nb-NO"/>
          </a:p>
        </p:txBody>
      </p:sp>
      <p:sp>
        <p:nvSpPr>
          <p:cNvPr id="9" name="TextBox 6"/>
          <p:cNvSpPr txBox="1">
            <a:spLocks noChangeArrowheads="1"/>
          </p:cNvSpPr>
          <p:nvPr/>
        </p:nvSpPr>
        <p:spPr bwMode="auto">
          <a:xfrm>
            <a:off x="319088" y="808038"/>
            <a:ext cx="8497887" cy="892552"/>
          </a:xfrm>
          <a:prstGeom prst="rect">
            <a:avLst/>
          </a:prstGeom>
          <a:noFill/>
          <a:ln w="9525">
            <a:noFill/>
            <a:miter lim="800000"/>
            <a:headEnd/>
            <a:tailEnd/>
          </a:ln>
        </p:spPr>
        <p:txBody>
          <a:bodyPr>
            <a:spAutoFit/>
          </a:bodyPr>
          <a:lstStyle/>
          <a:p>
            <a:pPr algn="ctr"/>
            <a:r>
              <a:rPr lang="en-US" sz="2800" b="1" dirty="0" smtClean="0"/>
              <a:t>Discussion</a:t>
            </a:r>
            <a:endParaRPr lang="en-US" sz="2800" b="1" dirty="0"/>
          </a:p>
          <a:p>
            <a:pPr algn="ctr"/>
            <a:endParaRPr lang="en-US" sz="2400" dirty="0"/>
          </a:p>
        </p:txBody>
      </p:sp>
      <p:sp>
        <p:nvSpPr>
          <p:cNvPr id="7" name="TextBox 6"/>
          <p:cNvSpPr txBox="1"/>
          <p:nvPr/>
        </p:nvSpPr>
        <p:spPr>
          <a:xfrm>
            <a:off x="319411" y="1644476"/>
            <a:ext cx="8496944" cy="4462760"/>
          </a:xfrm>
          <a:prstGeom prst="rect">
            <a:avLst/>
          </a:prstGeom>
          <a:noFill/>
        </p:spPr>
        <p:txBody>
          <a:bodyPr wrap="square" rtlCol="0">
            <a:spAutoFit/>
          </a:bodyPr>
          <a:lstStyle/>
          <a:p>
            <a:pPr algn="ctr"/>
            <a:endParaRPr lang="en-US" sz="2400" dirty="0" smtClean="0"/>
          </a:p>
          <a:p>
            <a:r>
              <a:rPr lang="nl-NL" sz="2000" dirty="0" smtClean="0"/>
              <a:t>Strengths:</a:t>
            </a:r>
          </a:p>
          <a:p>
            <a:pPr>
              <a:buFont typeface="Arial" pitchFamily="34" charset="0"/>
              <a:buChar char="•"/>
            </a:pPr>
            <a:r>
              <a:rPr lang="nl-NL" sz="2000" dirty="0" smtClean="0"/>
              <a:t> Involvement with the Ministry of Health and Sanitation </a:t>
            </a:r>
          </a:p>
          <a:p>
            <a:pPr>
              <a:buFont typeface="Arial" pitchFamily="34" charset="0"/>
              <a:buChar char="•"/>
            </a:pPr>
            <a:r>
              <a:rPr lang="nl-NL" sz="2000" dirty="0" smtClean="0"/>
              <a:t> Close contact with the students</a:t>
            </a:r>
          </a:p>
          <a:p>
            <a:pPr>
              <a:buFont typeface="Arial" pitchFamily="34" charset="0"/>
              <a:buChar char="•"/>
            </a:pPr>
            <a:r>
              <a:rPr lang="nl-NL" sz="2000" dirty="0" smtClean="0"/>
              <a:t> Netwerk with partner hospitals</a:t>
            </a:r>
          </a:p>
          <a:p>
            <a:endParaRPr lang="nl-NL" sz="2000" dirty="0" smtClean="0"/>
          </a:p>
          <a:p>
            <a:r>
              <a:rPr lang="nl-NL" sz="2000" dirty="0" smtClean="0"/>
              <a:t>Challenges:</a:t>
            </a:r>
          </a:p>
          <a:p>
            <a:pPr>
              <a:buFont typeface="Arial" pitchFamily="34" charset="0"/>
              <a:buChar char="•"/>
            </a:pPr>
            <a:r>
              <a:rPr lang="nl-NL" sz="2000" dirty="0" smtClean="0"/>
              <a:t> Quality controll</a:t>
            </a:r>
          </a:p>
          <a:p>
            <a:pPr>
              <a:buFont typeface="Arial" pitchFamily="34" charset="0"/>
              <a:buChar char="•"/>
            </a:pPr>
            <a:r>
              <a:rPr lang="nl-NL" sz="2000" dirty="0" smtClean="0"/>
              <a:t> Legal framework</a:t>
            </a:r>
          </a:p>
          <a:p>
            <a:pPr>
              <a:buFont typeface="Arial" pitchFamily="34" charset="0"/>
              <a:buChar char="•"/>
            </a:pPr>
            <a:endParaRPr lang="nl-NL" sz="2000" dirty="0" smtClean="0"/>
          </a:p>
          <a:p>
            <a:pPr>
              <a:buFont typeface="Arial" pitchFamily="34" charset="0"/>
              <a:buChar char="•"/>
            </a:pPr>
            <a:r>
              <a:rPr lang="nl-NL" sz="2000" dirty="0" smtClean="0"/>
              <a:t> Ebola is the biggest challenge </a:t>
            </a:r>
          </a:p>
          <a:p>
            <a:pPr>
              <a:buFont typeface="Arial" pitchFamily="34" charset="0"/>
              <a:buChar char="•"/>
            </a:pPr>
            <a:endParaRPr lang="nl-NL" sz="2000" dirty="0" smtClean="0"/>
          </a:p>
          <a:p>
            <a:endParaRPr lang="nb-NO" sz="2000" dirty="0"/>
          </a:p>
          <a:p>
            <a:pPr>
              <a:buFont typeface="Arial" pitchFamily="34" charset="0"/>
              <a:buChar char="•"/>
            </a:pPr>
            <a:endParaRPr lang="en-US" sz="2000" dirty="0" smtClean="0"/>
          </a:p>
        </p:txBody>
      </p:sp>
      <p:pic>
        <p:nvPicPr>
          <p:cNvPr id="8" name="Picture 11" descr="CapaCar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485775" y="3371850"/>
            <a:ext cx="70421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nb-NO" sz="4000" b="1" dirty="0">
                <a:latin typeface="Calibri" pitchFamily="34" charset="0"/>
              </a:rPr>
              <a:t>	</a:t>
            </a:r>
          </a:p>
        </p:txBody>
      </p:sp>
      <p:sp>
        <p:nvSpPr>
          <p:cNvPr id="148484" name="TextBox 8"/>
          <p:cNvSpPr txBox="1">
            <a:spLocks noChangeArrowheads="1"/>
          </p:cNvSpPr>
          <p:nvPr/>
        </p:nvSpPr>
        <p:spPr bwMode="auto">
          <a:xfrm>
            <a:off x="309563" y="-99392"/>
            <a:ext cx="18473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tLang="nb-NO" sz="4000" b="1" dirty="0">
              <a:latin typeface="Calibri" pitchFamily="34" charset="0"/>
            </a:endParaRPr>
          </a:p>
          <a:p>
            <a:pPr eaLnBrk="1" hangingPunct="1"/>
            <a:endParaRPr lang="en-US" altLang="nb-NO" sz="4000" dirty="0">
              <a:latin typeface="Calibri" pitchFamily="34" charset="0"/>
            </a:endParaRPr>
          </a:p>
        </p:txBody>
      </p:sp>
      <p:sp>
        <p:nvSpPr>
          <p:cNvPr id="148486" name="TextBox 10"/>
          <p:cNvSpPr txBox="1">
            <a:spLocks noChangeArrowheads="1"/>
          </p:cNvSpPr>
          <p:nvPr/>
        </p:nvSpPr>
        <p:spPr bwMode="auto">
          <a:xfrm>
            <a:off x="7070725" y="5594350"/>
            <a:ext cx="20589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nb-NO" sz="1800" b="1">
                <a:latin typeface="Calibri" pitchFamily="34" charset="0"/>
              </a:rPr>
              <a:t>Source:</a:t>
            </a:r>
          </a:p>
          <a:p>
            <a:pPr eaLnBrk="1" hangingPunct="1"/>
            <a:r>
              <a:rPr lang="en-US" altLang="nb-NO" sz="1800">
                <a:latin typeface="Calibri" pitchFamily="34" charset="0"/>
              </a:rPr>
              <a:t>Worldmapper.org</a:t>
            </a:r>
          </a:p>
          <a:p>
            <a:pPr eaLnBrk="1" hangingPunct="1"/>
            <a:r>
              <a:rPr lang="en-US" altLang="nb-NO" sz="1800">
                <a:latin typeface="Calibri" pitchFamily="34" charset="0"/>
              </a:rPr>
              <a:t>(World Bank – data)</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1844824"/>
            <a:ext cx="3474720" cy="2414016"/>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928" y="1224048"/>
            <a:ext cx="6144453" cy="4077160"/>
          </a:xfrm>
          <a:prstGeom prst="rect">
            <a:avLst/>
          </a:prstGeom>
        </p:spPr>
      </p:pic>
      <p:pic>
        <p:nvPicPr>
          <p:cNvPr id="7" name="Picture 11" descr="CapaCar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064500" y="647382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endParaRPr lang="nb-NO"/>
          </a:p>
        </p:txBody>
      </p:sp>
      <p:pic>
        <p:nvPicPr>
          <p:cNvPr id="3" name="Bil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65304"/>
          </a:xfrm>
          <a:prstGeom prst="rect">
            <a:avLst/>
          </a:prstGeom>
        </p:spPr>
      </p:pic>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12" y="5157192"/>
            <a:ext cx="3403848" cy="2280142"/>
          </a:xfrm>
          <a:prstGeom prst="rect">
            <a:avLst/>
          </a:prstGeom>
        </p:spPr>
      </p:pic>
      <p:pic>
        <p:nvPicPr>
          <p:cNvPr id="5" name="Bild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055" y="4602010"/>
            <a:ext cx="2769785" cy="2255990"/>
          </a:xfrm>
          <a:prstGeom prst="rect">
            <a:avLst/>
          </a:prstGeom>
        </p:spPr>
      </p:pic>
    </p:spTree>
    <p:extLst>
      <p:ext uri="{BB962C8B-B14F-4D97-AF65-F5344CB8AC3E}">
        <p14:creationId xmlns:p14="http://schemas.microsoft.com/office/powerpoint/2010/main" val="36186909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GNI and child survival.m4v">
            <a:hlinkClick r:id="" action="ppaction://media"/>
          </p:cNvPr>
          <p:cNvPicPr>
            <a:picLocks noRot="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8" y="0"/>
            <a:ext cx="9144000"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912899" y="215856"/>
            <a:ext cx="1701235" cy="646331"/>
          </a:xfrm>
          <a:prstGeom prst="rect">
            <a:avLst/>
          </a:prstGeom>
          <a:noFill/>
        </p:spPr>
        <p:txBody>
          <a:bodyPr wrap="none">
            <a:spAutoFit/>
          </a:bodyPr>
          <a:lstStyle/>
          <a:p>
            <a:pPr algn="ctr">
              <a:defRPr/>
            </a:pPr>
            <a:r>
              <a:rPr lang="sv-SE" sz="3600" b="1">
                <a:ln w="12700">
                  <a:solidFill>
                    <a:schemeClr val="tx2">
                      <a:satMod val="155000"/>
                      <a:alpha val="0"/>
                    </a:schemeClr>
                  </a:solidFill>
                  <a:prstDash val="solid"/>
                </a:ln>
                <a:solidFill>
                  <a:schemeClr val="accent1">
                    <a:lumMod val="75000"/>
                    <a:alpha val="50000"/>
                  </a:schemeClr>
                </a:solidFill>
              </a:rPr>
              <a:t>Sweden</a:t>
            </a:r>
          </a:p>
        </p:txBody>
      </p:sp>
      <p:sp>
        <p:nvSpPr>
          <p:cNvPr id="59" name="Rectangle 59"/>
          <p:cNvSpPr/>
          <p:nvPr/>
        </p:nvSpPr>
        <p:spPr>
          <a:xfrm>
            <a:off x="1870038" y="507960"/>
            <a:ext cx="1742785" cy="1015663"/>
          </a:xfrm>
          <a:prstGeom prst="rect">
            <a:avLst/>
          </a:prstGeom>
          <a:noFill/>
        </p:spPr>
        <p:txBody>
          <a:bodyPr wrap="none">
            <a:spAutoFit/>
          </a:bodyPr>
          <a:lstStyle/>
          <a:p>
            <a:pPr algn="ctr">
              <a:defRPr/>
            </a:pPr>
            <a:r>
              <a:rPr lang="sv-SE" sz="6000" b="1">
                <a:ln w="12700">
                  <a:solidFill>
                    <a:schemeClr val="tx2">
                      <a:satMod val="155000"/>
                      <a:alpha val="0"/>
                    </a:schemeClr>
                  </a:solidFill>
                  <a:prstDash val="solid"/>
                </a:ln>
                <a:solidFill>
                  <a:schemeClr val="accent1">
                    <a:lumMod val="75000"/>
                    <a:alpha val="50000"/>
                  </a:schemeClr>
                </a:solidFill>
              </a:rPr>
              <a:t>2007</a:t>
            </a:r>
          </a:p>
        </p:txBody>
      </p:sp>
      <p:pic>
        <p:nvPicPr>
          <p:cNvPr id="61" name="Gap graph"/>
          <p:cNvPicPr>
            <a:picLocks noChangeAspect="1" noChangeArrowheads="1"/>
          </p:cNvPicPr>
          <p:nvPr/>
        </p:nvPicPr>
        <p:blipFill>
          <a:blip r:embed="rId3">
            <a:extLst>
              <a:ext uri="{28A0092B-C50C-407E-A947-70E740481C1C}">
                <a14:useLocalDpi xmlns:a14="http://schemas.microsoft.com/office/drawing/2010/main" val="0"/>
              </a:ext>
            </a:extLst>
          </a:blip>
          <a:srcRect l="3571" t="18855" r="63393" b="14285"/>
          <a:stretch>
            <a:fillRect/>
          </a:stretch>
        </p:blipFill>
        <p:spPr bwMode="auto">
          <a:xfrm>
            <a:off x="993775" y="185738"/>
            <a:ext cx="7880350" cy="59801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93188" name="stapel diagram" hidden="1"/>
          <p:cNvPicPr>
            <a:picLocks noChangeArrowheads="1"/>
          </p:cNvPicPr>
          <p:nvPr/>
        </p:nvPicPr>
        <p:blipFill>
          <a:blip r:embed="rId4">
            <a:extLst>
              <a:ext uri="{28A0092B-C50C-407E-A947-70E740481C1C}">
                <a14:useLocalDpi xmlns:a14="http://schemas.microsoft.com/office/drawing/2010/main" val="0"/>
              </a:ext>
            </a:extLst>
          </a:blip>
          <a:srcRect t="13847" b="8170"/>
          <a:stretch>
            <a:fillRect/>
          </a:stretch>
        </p:blipFill>
        <p:spPr bwMode="auto">
          <a:xfrm>
            <a:off x="1435100" y="0"/>
            <a:ext cx="75311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Höger döljande ruta"/>
          <p:cNvSpPr/>
          <p:nvPr/>
        </p:nvSpPr>
        <p:spPr>
          <a:xfrm>
            <a:off x="8880475" y="0"/>
            <a:ext cx="263525" cy="61658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1" name="Övre döljande ruta"/>
          <p:cNvSpPr/>
          <p:nvPr/>
        </p:nvSpPr>
        <p:spPr>
          <a:xfrm>
            <a:off x="107950" y="0"/>
            <a:ext cx="9036050" cy="2159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4" name="Vänstra döljande ruta"/>
          <p:cNvSpPr/>
          <p:nvPr/>
        </p:nvSpPr>
        <p:spPr>
          <a:xfrm>
            <a:off x="0" y="0"/>
            <a:ext cx="1797050" cy="61658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3" name="Nedre döljande ruta"/>
          <p:cNvSpPr/>
          <p:nvPr/>
        </p:nvSpPr>
        <p:spPr>
          <a:xfrm>
            <a:off x="0" y="5473700"/>
            <a:ext cx="9144000" cy="13843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93193" name="y axeln etiketter"/>
          <p:cNvGrpSpPr>
            <a:grpSpLocks/>
          </p:cNvGrpSpPr>
          <p:nvPr/>
        </p:nvGrpSpPr>
        <p:grpSpPr bwMode="auto">
          <a:xfrm>
            <a:off x="863600" y="-71438"/>
            <a:ext cx="860425" cy="5837238"/>
            <a:chOff x="864000" y="-72000"/>
            <a:chExt cx="860592" cy="5838399"/>
          </a:xfrm>
        </p:grpSpPr>
        <p:sp>
          <p:nvSpPr>
            <p:cNvPr id="93227" name="y etikett 100"/>
            <p:cNvSpPr txBox="1">
              <a:spLocks noChangeArrowheads="1"/>
            </p:cNvSpPr>
            <p:nvPr/>
          </p:nvSpPr>
          <p:spPr bwMode="auto">
            <a:xfrm>
              <a:off x="864000" y="-72000"/>
              <a:ext cx="8605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100</a:t>
              </a:r>
              <a:endParaRPr lang="en-GB" sz="3200"/>
            </a:p>
          </p:txBody>
        </p:sp>
        <p:sp>
          <p:nvSpPr>
            <p:cNvPr id="93228" name="y etikett 80"/>
            <p:cNvSpPr txBox="1">
              <a:spLocks noChangeArrowheads="1"/>
            </p:cNvSpPr>
            <p:nvPr/>
          </p:nvSpPr>
          <p:spPr bwMode="auto">
            <a:xfrm>
              <a:off x="1066752" y="982629"/>
              <a:ext cx="641513" cy="61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80</a:t>
              </a:r>
              <a:endParaRPr lang="en-GB" sz="3200"/>
            </a:p>
          </p:txBody>
        </p:sp>
        <p:sp>
          <p:nvSpPr>
            <p:cNvPr id="93229" name="y etikett 60"/>
            <p:cNvSpPr txBox="1">
              <a:spLocks noChangeArrowheads="1"/>
            </p:cNvSpPr>
            <p:nvPr/>
          </p:nvSpPr>
          <p:spPr bwMode="auto">
            <a:xfrm>
              <a:off x="1066752" y="2034000"/>
              <a:ext cx="641513" cy="61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60</a:t>
              </a:r>
              <a:endParaRPr lang="en-GB" sz="3200"/>
            </a:p>
          </p:txBody>
        </p:sp>
        <p:sp>
          <p:nvSpPr>
            <p:cNvPr id="93230" name="y etikett 40"/>
            <p:cNvSpPr txBox="1">
              <a:spLocks noChangeArrowheads="1"/>
            </p:cNvSpPr>
            <p:nvPr/>
          </p:nvSpPr>
          <p:spPr bwMode="auto">
            <a:xfrm>
              <a:off x="1066752" y="3096000"/>
              <a:ext cx="641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40</a:t>
              </a:r>
              <a:endParaRPr lang="en-GB" sz="3200"/>
            </a:p>
          </p:txBody>
        </p:sp>
        <p:sp>
          <p:nvSpPr>
            <p:cNvPr id="93231" name="y etikett 20"/>
            <p:cNvSpPr txBox="1">
              <a:spLocks noChangeArrowheads="1"/>
            </p:cNvSpPr>
            <p:nvPr/>
          </p:nvSpPr>
          <p:spPr bwMode="auto">
            <a:xfrm>
              <a:off x="1066752" y="4159260"/>
              <a:ext cx="641513" cy="61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20</a:t>
              </a:r>
              <a:endParaRPr lang="en-GB" sz="3200"/>
            </a:p>
          </p:txBody>
        </p:sp>
        <p:sp>
          <p:nvSpPr>
            <p:cNvPr id="93232" name="y etikett 0"/>
            <p:cNvSpPr txBox="1">
              <a:spLocks noChangeArrowheads="1"/>
            </p:cNvSpPr>
            <p:nvPr/>
          </p:nvSpPr>
          <p:spPr bwMode="auto">
            <a:xfrm>
              <a:off x="1249317" y="5181624"/>
              <a:ext cx="4714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0</a:t>
              </a:r>
              <a:endParaRPr lang="en-GB" sz="3200"/>
            </a:p>
          </p:txBody>
        </p:sp>
      </p:grpSp>
      <p:grpSp>
        <p:nvGrpSpPr>
          <p:cNvPr id="93194" name="y taggar"/>
          <p:cNvGrpSpPr>
            <a:grpSpLocks/>
          </p:cNvGrpSpPr>
          <p:nvPr/>
        </p:nvGrpSpPr>
        <p:grpSpPr bwMode="auto">
          <a:xfrm>
            <a:off x="1651000" y="215900"/>
            <a:ext cx="146050" cy="5257800"/>
            <a:chOff x="1650960" y="215856"/>
            <a:chExt cx="146051" cy="5257872"/>
          </a:xfrm>
        </p:grpSpPr>
        <p:cxnSp>
          <p:nvCxnSpPr>
            <p:cNvPr id="78" name="y tag 0"/>
            <p:cNvCxnSpPr/>
            <p:nvPr/>
          </p:nvCxnSpPr>
          <p:spPr>
            <a:xfrm rot="10800000">
              <a:off x="1650960" y="5473728"/>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3" name="y tag 10"/>
            <p:cNvCxnSpPr/>
            <p:nvPr/>
          </p:nvCxnSpPr>
          <p:spPr>
            <a:xfrm rot="10800000">
              <a:off x="1650960" y="4986359"/>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6" name="y tag 20"/>
            <p:cNvCxnSpPr/>
            <p:nvPr/>
          </p:nvCxnSpPr>
          <p:spPr>
            <a:xfrm rot="10800000">
              <a:off x="1650960" y="4456127"/>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88" name="y tag 30"/>
            <p:cNvCxnSpPr/>
            <p:nvPr/>
          </p:nvCxnSpPr>
          <p:spPr>
            <a:xfrm rot="10800000">
              <a:off x="1650960" y="3935420"/>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0" name="y tag 40"/>
            <p:cNvCxnSpPr/>
            <p:nvPr/>
          </p:nvCxnSpPr>
          <p:spPr>
            <a:xfrm rot="10800000">
              <a:off x="1650960" y="3392488"/>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1" name="y tag 50"/>
            <p:cNvCxnSpPr/>
            <p:nvPr/>
          </p:nvCxnSpPr>
          <p:spPr>
            <a:xfrm rot="10800000">
              <a:off x="1650960" y="2865430"/>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y tag 60"/>
            <p:cNvCxnSpPr/>
            <p:nvPr/>
          </p:nvCxnSpPr>
          <p:spPr>
            <a:xfrm rot="10800000">
              <a:off x="1650960" y="2333610"/>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5" name="y tag 70"/>
            <p:cNvCxnSpPr/>
            <p:nvPr/>
          </p:nvCxnSpPr>
          <p:spPr>
            <a:xfrm rot="10800000">
              <a:off x="1650960" y="1811316"/>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6" name="y tag 80"/>
            <p:cNvCxnSpPr/>
            <p:nvPr/>
          </p:nvCxnSpPr>
          <p:spPr>
            <a:xfrm rot="10800000">
              <a:off x="1650960" y="1271558"/>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7" name="y tag 90"/>
            <p:cNvCxnSpPr/>
            <p:nvPr/>
          </p:nvCxnSpPr>
          <p:spPr>
            <a:xfrm rot="10800000">
              <a:off x="1650960" y="744501"/>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8" name="y tag 100"/>
            <p:cNvCxnSpPr/>
            <p:nvPr/>
          </p:nvCxnSpPr>
          <p:spPr>
            <a:xfrm rot="10800000">
              <a:off x="1650960" y="215856"/>
              <a:ext cx="146051"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cxnSp>
        <p:nvCxnSpPr>
          <p:cNvPr id="52" name="axel topp"/>
          <p:cNvCxnSpPr/>
          <p:nvPr/>
        </p:nvCxnSpPr>
        <p:spPr>
          <a:xfrm>
            <a:off x="1774825" y="215900"/>
            <a:ext cx="7127875" cy="1588"/>
          </a:xfrm>
          <a:prstGeom prst="straightConnector1">
            <a:avLst/>
          </a:prstGeom>
          <a:ln w="508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2" name="axel X"/>
          <p:cNvCxnSpPr/>
          <p:nvPr/>
        </p:nvCxnSpPr>
        <p:spPr>
          <a:xfrm>
            <a:off x="1760538" y="5473700"/>
            <a:ext cx="7142162" cy="1588"/>
          </a:xfrm>
          <a:prstGeom prst="straightConnector1">
            <a:avLst/>
          </a:prstGeom>
          <a:ln w="508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5" name="axel Y"/>
          <p:cNvCxnSpPr/>
          <p:nvPr/>
        </p:nvCxnSpPr>
        <p:spPr>
          <a:xfrm rot="5400000" flipH="1" flipV="1">
            <a:off x="-836613" y="2838451"/>
            <a:ext cx="5256213" cy="11112"/>
          </a:xfrm>
          <a:prstGeom prst="straightConnector1">
            <a:avLst/>
          </a:prstGeom>
          <a:ln w="508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55" name="axel höger"/>
          <p:cNvCxnSpPr/>
          <p:nvPr/>
        </p:nvCxnSpPr>
        <p:spPr>
          <a:xfrm rot="5400000" flipH="1" flipV="1">
            <a:off x="6251575" y="2844800"/>
            <a:ext cx="5257800" cy="0"/>
          </a:xfrm>
          <a:prstGeom prst="straightConnector1">
            <a:avLst/>
          </a:prstGeom>
          <a:ln w="5080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03" name="Rak 102"/>
          <p:cNvCxnSpPr/>
          <p:nvPr/>
        </p:nvCxnSpPr>
        <p:spPr>
          <a:xfrm>
            <a:off x="1838325" y="1209675"/>
            <a:ext cx="7008813" cy="12700"/>
          </a:xfrm>
          <a:prstGeom prst="line">
            <a:avLst/>
          </a:prstGeom>
          <a:ln w="508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64" name="legend population"/>
          <p:cNvGrpSpPr/>
          <p:nvPr/>
        </p:nvGrpSpPr>
        <p:grpSpPr>
          <a:xfrm>
            <a:off x="7956376" y="5589240"/>
            <a:ext cx="1080288" cy="710440"/>
            <a:chOff x="4671073" y="3303897"/>
            <a:chExt cx="2225201" cy="3253435"/>
          </a:xfrm>
          <a:effectLst>
            <a:outerShdw blurRad="165100" dist="38100" dir="8100000" sx="101000" sy="101000" algn="tr" rotWithShape="0">
              <a:schemeClr val="tx2">
                <a:lumMod val="50000"/>
                <a:alpha val="40000"/>
              </a:schemeClr>
            </a:outerShdw>
          </a:effectLst>
        </p:grpSpPr>
        <p:sp>
          <p:nvSpPr>
            <p:cNvPr id="65" name="box population"/>
            <p:cNvSpPr/>
            <p:nvPr/>
          </p:nvSpPr>
          <p:spPr>
            <a:xfrm>
              <a:off x="4804567" y="3303897"/>
              <a:ext cx="2091707" cy="1180800"/>
            </a:xfrm>
            <a:prstGeom prst="rect">
              <a:avLst/>
            </a:prstGeom>
            <a:solidFill>
              <a:schemeClr val="accent1">
                <a:lumMod val="20000"/>
                <a:lumOff val="80000"/>
              </a:schemeClr>
            </a:solidFill>
            <a:ln w="9525">
              <a:solidFill>
                <a:schemeClr val="tx2">
                  <a:lumMod val="75000"/>
                  <a:alpha val="52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66" name="content population"/>
            <p:cNvGrpSpPr/>
            <p:nvPr/>
          </p:nvGrpSpPr>
          <p:grpSpPr>
            <a:xfrm>
              <a:off x="4671073" y="3497166"/>
              <a:ext cx="1865253" cy="3060166"/>
              <a:chOff x="4671073" y="3497166"/>
              <a:chExt cx="1865253" cy="3060166"/>
            </a:xfrm>
          </p:grpSpPr>
          <p:sp>
            <p:nvSpPr>
              <p:cNvPr id="69" name="Ellips 100"/>
              <p:cNvSpPr>
                <a:spLocks noChangeAspect="1"/>
              </p:cNvSpPr>
              <p:nvPr/>
            </p:nvSpPr>
            <p:spPr>
              <a:xfrm>
                <a:off x="6328202" y="3781779"/>
                <a:ext cx="208124" cy="208124"/>
              </a:xfrm>
              <a:prstGeom prst="ellipse">
                <a:avLst/>
              </a:prstGeom>
              <a:solidFill>
                <a:schemeClr val="accent5">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3" name="Ellips 1"/>
              <p:cNvSpPr>
                <a:spLocks noChangeAspect="1"/>
              </p:cNvSpPr>
              <p:nvPr/>
            </p:nvSpPr>
            <p:spPr>
              <a:xfrm>
                <a:off x="6398212" y="3592038"/>
                <a:ext cx="58760" cy="58760"/>
              </a:xfrm>
              <a:prstGeom prst="ellipse">
                <a:avLst/>
              </a:prstGeom>
              <a:solidFill>
                <a:schemeClr val="accent5">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75" name="pop 1000"/>
              <p:cNvSpPr txBox="1"/>
              <p:nvPr/>
            </p:nvSpPr>
            <p:spPr>
              <a:xfrm>
                <a:off x="5333926" y="4161266"/>
                <a:ext cx="949339" cy="2396066"/>
              </a:xfrm>
              <a:prstGeom prst="rect">
                <a:avLst/>
              </a:prstGeom>
              <a:noFill/>
            </p:spPr>
            <p:txBody>
              <a:bodyPr>
                <a:spAutoFit/>
              </a:bodyPr>
              <a:lstStyle/>
              <a:p>
                <a:pPr>
                  <a:defRPr/>
                </a:pPr>
                <a:endParaRPr lang="en-GB" sz="2800" dirty="0">
                  <a:solidFill>
                    <a:schemeClr val="tx2">
                      <a:lumMod val="50000"/>
                    </a:schemeClr>
                  </a:solidFill>
                </a:endParaRPr>
              </a:p>
            </p:txBody>
          </p:sp>
          <p:sp>
            <p:nvSpPr>
              <p:cNvPr id="77" name="pop 100"/>
              <p:cNvSpPr txBox="1"/>
              <p:nvPr/>
            </p:nvSpPr>
            <p:spPr>
              <a:xfrm>
                <a:off x="5864204" y="3750154"/>
                <a:ext cx="620719" cy="1691342"/>
              </a:xfrm>
              <a:prstGeom prst="rect">
                <a:avLst/>
              </a:prstGeom>
              <a:noFill/>
            </p:spPr>
            <p:txBody>
              <a:bodyPr>
                <a:spAutoFit/>
              </a:bodyPr>
              <a:lstStyle/>
              <a:p>
                <a:pPr>
                  <a:defRPr/>
                </a:pPr>
                <a:endParaRPr lang="en-GB" dirty="0">
                  <a:solidFill>
                    <a:schemeClr val="tx2">
                      <a:lumMod val="50000"/>
                    </a:schemeClr>
                  </a:solidFill>
                </a:endParaRPr>
              </a:p>
            </p:txBody>
          </p:sp>
          <p:sp>
            <p:nvSpPr>
              <p:cNvPr id="80" name="pop 1"/>
              <p:cNvSpPr txBox="1"/>
              <p:nvPr/>
            </p:nvSpPr>
            <p:spPr>
              <a:xfrm>
                <a:off x="6199356" y="3497167"/>
                <a:ext cx="255591" cy="276999"/>
              </a:xfrm>
              <a:prstGeom prst="rect">
                <a:avLst/>
              </a:prstGeom>
              <a:noFill/>
            </p:spPr>
            <p:txBody>
              <a:bodyPr>
                <a:spAutoFit/>
              </a:bodyPr>
              <a:lstStyle/>
              <a:p>
                <a:pPr>
                  <a:defRPr/>
                </a:pPr>
                <a:r>
                  <a:rPr lang="sv-SE" sz="1200">
                    <a:solidFill>
                      <a:schemeClr val="tx2">
                        <a:lumMod val="50000"/>
                      </a:schemeClr>
                    </a:solidFill>
                  </a:rPr>
                  <a:t>1</a:t>
                </a:r>
                <a:endParaRPr lang="en-GB" sz="1200">
                  <a:solidFill>
                    <a:schemeClr val="tx2">
                      <a:lumMod val="50000"/>
                    </a:schemeClr>
                  </a:solidFill>
                </a:endParaRPr>
              </a:p>
            </p:txBody>
          </p:sp>
          <p:sp>
            <p:nvSpPr>
              <p:cNvPr id="82" name="title population"/>
              <p:cNvSpPr txBox="1"/>
              <p:nvPr/>
            </p:nvSpPr>
            <p:spPr>
              <a:xfrm>
                <a:off x="4671073" y="3497166"/>
                <a:ext cx="1387494" cy="1832287"/>
              </a:xfrm>
              <a:prstGeom prst="rect">
                <a:avLst/>
              </a:prstGeom>
              <a:noFill/>
            </p:spPr>
            <p:txBody>
              <a:bodyPr>
                <a:spAutoFit/>
              </a:bodyPr>
              <a:lstStyle/>
              <a:p>
                <a:pPr>
                  <a:defRPr/>
                </a:pPr>
                <a:endParaRPr lang="sv-SE" sz="2000" b="1" dirty="0">
                  <a:solidFill>
                    <a:schemeClr val="tx2">
                      <a:lumMod val="50000"/>
                    </a:schemeClr>
                  </a:solidFill>
                </a:endParaRPr>
              </a:p>
            </p:txBody>
          </p:sp>
        </p:grpSp>
      </p:grpSp>
      <p:sp>
        <p:nvSpPr>
          <p:cNvPr id="85" name="Ellips 1000"/>
          <p:cNvSpPr>
            <a:spLocks noChangeAspect="1"/>
          </p:cNvSpPr>
          <p:nvPr/>
        </p:nvSpPr>
        <p:spPr>
          <a:xfrm>
            <a:off x="5922963" y="4597400"/>
            <a:ext cx="638175" cy="638175"/>
          </a:xfrm>
          <a:prstGeom prst="ellipse">
            <a:avLst/>
          </a:prstGeom>
          <a:solidFill>
            <a:schemeClr val="accent5">
              <a:lumMod val="60000"/>
              <a:lumOff val="40000"/>
            </a:schemeClr>
          </a:solidFill>
          <a:ln w="63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87" name="map"/>
          <p:cNvPicPr>
            <a:picLocks noChangeAspect="1" noChangeArrowheads="1"/>
          </p:cNvPicPr>
          <p:nvPr/>
        </p:nvPicPr>
        <p:blipFill>
          <a:blip r:embed="rId5" cstate="print"/>
          <a:srcRect l="39174" t="23001" r="54482" b="66019"/>
          <a:stretch>
            <a:fillRect/>
          </a:stretch>
        </p:blipFill>
        <p:spPr bwMode="auto">
          <a:xfrm>
            <a:off x="6732588" y="3981450"/>
            <a:ext cx="2081212" cy="1350963"/>
          </a:xfrm>
          <a:prstGeom prst="rect">
            <a:avLst/>
          </a:prstGeom>
          <a:noFill/>
          <a:ln w="9525">
            <a:solidFill>
              <a:schemeClr val="accent1">
                <a:lumMod val="75000"/>
                <a:alpha val="87000"/>
              </a:schemeClr>
            </a:solidFill>
            <a:miter lim="800000"/>
            <a:headEnd/>
            <a:tailEnd/>
          </a:ln>
          <a:effectLst>
            <a:outerShdw blurRad="165100" dist="38100" dir="8100000" sx="101000" sy="101000" algn="tr" rotWithShape="0">
              <a:schemeClr val="tx2">
                <a:lumMod val="50000"/>
                <a:alpha val="40000"/>
              </a:schemeClr>
            </a:outerShdw>
          </a:effectLst>
        </p:spPr>
      </p:pic>
      <p:sp>
        <p:nvSpPr>
          <p:cNvPr id="101" name="Y axel text"/>
          <p:cNvSpPr txBox="1"/>
          <p:nvPr/>
        </p:nvSpPr>
        <p:spPr>
          <a:xfrm>
            <a:off x="107950" y="836577"/>
            <a:ext cx="738664" cy="3906890"/>
          </a:xfrm>
          <a:prstGeom prst="rect">
            <a:avLst/>
          </a:prstGeom>
          <a:noFill/>
        </p:spPr>
        <p:txBody>
          <a:bodyPr vert="vert270">
            <a:spAutoFit/>
          </a:bodyPr>
          <a:lstStyle/>
          <a:p>
            <a:pPr>
              <a:defRPr/>
            </a:pPr>
            <a:r>
              <a:rPr lang="sv-SE" sz="3600" b="1"/>
              <a:t>Life </a:t>
            </a:r>
            <a:r>
              <a:rPr lang="sv-SE" sz="3600" b="1" err="1"/>
              <a:t>expectancy</a:t>
            </a:r>
            <a:r>
              <a:rPr lang="sv-SE" sz="3600" b="1"/>
              <a:t> </a:t>
            </a:r>
            <a:r>
              <a:rPr lang="sv-SE" sz="2200"/>
              <a:t>(</a:t>
            </a:r>
            <a:r>
              <a:rPr lang="sv-SE" sz="2200" err="1"/>
              <a:t>years</a:t>
            </a:r>
            <a:r>
              <a:rPr lang="sv-SE" sz="2200"/>
              <a:t>)</a:t>
            </a:r>
            <a:endParaRPr lang="en-GB" sz="2200"/>
          </a:p>
        </p:txBody>
      </p:sp>
      <p:sp>
        <p:nvSpPr>
          <p:cNvPr id="106" name="textruta 105"/>
          <p:cNvSpPr txBox="1"/>
          <p:nvPr/>
        </p:nvSpPr>
        <p:spPr>
          <a:xfrm>
            <a:off x="6781800" y="533400"/>
            <a:ext cx="1487488" cy="438150"/>
          </a:xfrm>
          <a:prstGeom prst="rect">
            <a:avLst/>
          </a:prstGeom>
          <a:solidFill>
            <a:schemeClr val="bg1"/>
          </a:solidFill>
          <a:ln>
            <a:solidFill>
              <a:schemeClr val="accent6">
                <a:lumMod val="75000"/>
              </a:schemeClr>
            </a:solidFill>
          </a:ln>
          <a:effectLst>
            <a:outerShdw blurRad="381000" sx="102000" sy="102000" algn="ctr" rotWithShape="0">
              <a:srgbClr val="FF0000">
                <a:alpha val="6000"/>
              </a:srgbClr>
            </a:outerShdw>
          </a:effectLst>
        </p:spPr>
        <p:txBody>
          <a:bodyPr tIns="0" bIns="0" anchor="ctr"/>
          <a:lstStyle/>
          <a:p>
            <a:pPr>
              <a:lnSpc>
                <a:spcPts val="2880"/>
              </a:lnSpc>
              <a:defRPr/>
            </a:pPr>
            <a:endParaRPr lang="en-GB" sz="3200" dirty="0"/>
          </a:p>
        </p:txBody>
      </p:sp>
      <p:sp>
        <p:nvSpPr>
          <p:cNvPr id="107" name="Ellips 106"/>
          <p:cNvSpPr>
            <a:spLocks noChangeAspect="1"/>
          </p:cNvSpPr>
          <p:nvPr/>
        </p:nvSpPr>
        <p:spPr>
          <a:xfrm>
            <a:off x="7650163" y="1171575"/>
            <a:ext cx="85725" cy="87313"/>
          </a:xfrm>
          <a:prstGeom prst="ellipse">
            <a:avLst/>
          </a:prstGeom>
          <a:solidFill>
            <a:schemeClr val="accent6">
              <a:lumMod val="75000"/>
              <a:alpha val="26000"/>
            </a:schemeClr>
          </a:solidFill>
          <a:ln w="6350">
            <a:solidFill>
              <a:schemeClr val="tx1">
                <a:alpha val="52000"/>
              </a:schemeClr>
            </a:solidFill>
          </a:ln>
          <a:effectLst>
            <a:outerShdw blurRad="76200" dist="508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textruta 104"/>
          <p:cNvSpPr txBox="1"/>
          <p:nvPr/>
        </p:nvSpPr>
        <p:spPr>
          <a:xfrm>
            <a:off x="446088" y="962025"/>
            <a:ext cx="1423987" cy="523875"/>
          </a:xfrm>
          <a:prstGeom prst="rect">
            <a:avLst/>
          </a:prstGeom>
          <a:solidFill>
            <a:schemeClr val="bg1"/>
          </a:solidFill>
          <a:ln>
            <a:solidFill>
              <a:schemeClr val="tx2">
                <a:lumMod val="50000"/>
              </a:schemeClr>
            </a:solidFill>
          </a:ln>
          <a:effectLst>
            <a:outerShdw blurRad="165100" dist="38100" dir="8100000" sx="112000" sy="112000" algn="tr" rotWithShape="0">
              <a:schemeClr val="tx2">
                <a:lumMod val="50000"/>
                <a:alpha val="49000"/>
              </a:schemeClr>
            </a:outerShdw>
          </a:effectLst>
        </p:spPr>
        <p:txBody>
          <a:bodyPr>
            <a:spAutoFit/>
          </a:bodyPr>
          <a:lstStyle/>
          <a:p>
            <a:pPr>
              <a:defRPr/>
            </a:pPr>
            <a:r>
              <a:rPr lang="sv-SE" sz="2800"/>
              <a:t>81 </a:t>
            </a:r>
            <a:r>
              <a:rPr lang="sv-SE" sz="2800" err="1"/>
              <a:t>years</a:t>
            </a:r>
            <a:endParaRPr lang="en-GB" sz="2800"/>
          </a:p>
        </p:txBody>
      </p:sp>
      <p:grpSp>
        <p:nvGrpSpPr>
          <p:cNvPr id="108" name="X-axeln etiketter"/>
          <p:cNvGrpSpPr>
            <a:grpSpLocks/>
          </p:cNvGrpSpPr>
          <p:nvPr/>
        </p:nvGrpSpPr>
        <p:grpSpPr bwMode="auto">
          <a:xfrm>
            <a:off x="1541463" y="5581650"/>
            <a:ext cx="6499225" cy="584200"/>
            <a:chOff x="1541419" y="5581075"/>
            <a:chExt cx="6499314" cy="584775"/>
          </a:xfrm>
        </p:grpSpPr>
        <p:sp>
          <p:nvSpPr>
            <p:cNvPr id="93213" name="x etikett 20 000"/>
            <p:cNvSpPr txBox="1">
              <a:spLocks noChangeArrowheads="1"/>
            </p:cNvSpPr>
            <p:nvPr/>
          </p:nvSpPr>
          <p:spPr bwMode="auto">
            <a:xfrm>
              <a:off x="6397648" y="5581075"/>
              <a:ext cx="16430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20 000 </a:t>
              </a:r>
              <a:r>
                <a:rPr lang="sv-SE">
                  <a:cs typeface="Arial" charset="0"/>
                </a:rPr>
                <a:t>$</a:t>
              </a:r>
              <a:endParaRPr lang="en-GB">
                <a:cs typeface="Arial" charset="0"/>
              </a:endParaRPr>
            </a:p>
          </p:txBody>
        </p:sp>
        <p:sp>
          <p:nvSpPr>
            <p:cNvPr id="93214" name="x etikett 2000"/>
            <p:cNvSpPr txBox="1">
              <a:spLocks noChangeArrowheads="1"/>
            </p:cNvSpPr>
            <p:nvPr/>
          </p:nvSpPr>
          <p:spPr bwMode="auto">
            <a:xfrm>
              <a:off x="4024303" y="5581075"/>
              <a:ext cx="14605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2000 </a:t>
              </a:r>
              <a:r>
                <a:rPr lang="sv-SE">
                  <a:cs typeface="Arial" charset="0"/>
                </a:rPr>
                <a:t>$</a:t>
              </a:r>
              <a:endParaRPr lang="en-GB">
                <a:cs typeface="Arial" charset="0"/>
              </a:endParaRPr>
            </a:p>
          </p:txBody>
        </p:sp>
        <p:sp>
          <p:nvSpPr>
            <p:cNvPr id="93215" name="x etikett 200"/>
            <p:cNvSpPr txBox="1">
              <a:spLocks noChangeArrowheads="1"/>
            </p:cNvSpPr>
            <p:nvPr/>
          </p:nvSpPr>
          <p:spPr bwMode="auto">
            <a:xfrm>
              <a:off x="1541419" y="5581075"/>
              <a:ext cx="11319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sv-SE" sz="3200"/>
                <a:t>200 </a:t>
              </a:r>
              <a:r>
                <a:rPr lang="sv-SE">
                  <a:cs typeface="Arial" charset="0"/>
                </a:rPr>
                <a:t>$</a:t>
              </a:r>
              <a:endParaRPr lang="en-GB">
                <a:cs typeface="Arial" charset="0"/>
              </a:endParaRPr>
            </a:p>
          </p:txBody>
        </p:sp>
      </p:grpSp>
      <p:grpSp>
        <p:nvGrpSpPr>
          <p:cNvPr id="112" name="x taggar"/>
          <p:cNvGrpSpPr>
            <a:grpSpLocks/>
          </p:cNvGrpSpPr>
          <p:nvPr/>
        </p:nvGrpSpPr>
        <p:grpSpPr bwMode="auto">
          <a:xfrm>
            <a:off x="1952625" y="5473700"/>
            <a:ext cx="5157788" cy="146050"/>
            <a:chOff x="1952227" y="5473728"/>
            <a:chExt cx="5158800" cy="146054"/>
          </a:xfrm>
        </p:grpSpPr>
        <p:cxnSp>
          <p:nvCxnSpPr>
            <p:cNvPr id="113" name="x tag 20 000"/>
            <p:cNvCxnSpPr/>
            <p:nvPr/>
          </p:nvCxnSpPr>
          <p:spPr>
            <a:xfrm rot="5400000">
              <a:off x="7038000" y="5546755"/>
              <a:ext cx="146054"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4" name="x tag 2000"/>
            <p:cNvCxnSpPr/>
            <p:nvPr/>
          </p:nvCxnSpPr>
          <p:spPr>
            <a:xfrm rot="5400000">
              <a:off x="4456219" y="5546755"/>
              <a:ext cx="146054"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x tag 200"/>
            <p:cNvCxnSpPr/>
            <p:nvPr/>
          </p:nvCxnSpPr>
          <p:spPr>
            <a:xfrm rot="5400000">
              <a:off x="1879200" y="5546755"/>
              <a:ext cx="146054" cy="0"/>
            </a:xfrm>
            <a:prstGeom prst="line">
              <a:avLst/>
            </a:prstGeom>
            <a:ln w="34925">
              <a:solidFill>
                <a:schemeClr val="tx1"/>
              </a:solidFill>
              <a:prstDash val="solid"/>
            </a:ln>
          </p:spPr>
          <p:style>
            <a:lnRef idx="1">
              <a:schemeClr val="accent1"/>
            </a:lnRef>
            <a:fillRef idx="0">
              <a:schemeClr val="accent1"/>
            </a:fillRef>
            <a:effectRef idx="0">
              <a:schemeClr val="accent1"/>
            </a:effectRef>
            <a:fontRef idx="minor">
              <a:schemeClr val="tx1"/>
            </a:fontRef>
          </p:style>
        </p:cxnSp>
      </p:grpSp>
      <p:sp>
        <p:nvSpPr>
          <p:cNvPr id="116" name="X axel text"/>
          <p:cNvSpPr txBox="1">
            <a:spLocks noChangeArrowheads="1"/>
          </p:cNvSpPr>
          <p:nvPr/>
        </p:nvSpPr>
        <p:spPr bwMode="auto">
          <a:xfrm>
            <a:off x="1804988" y="6165850"/>
            <a:ext cx="733901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GB" sz="22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childTnLst>
                                </p:cTn>
                              </p:par>
                              <p:par>
                                <p:cTn id="8" presetID="10" presetClass="entr" presetSubtype="0" fill="hold" nodeType="withEffect">
                                  <p:stCondLst>
                                    <p:cond delay="0"/>
                                  </p:stCondLst>
                                  <p:childTnLst>
                                    <p:set>
                                      <p:cBhvr>
                                        <p:cTn id="9" dur="1" fill="hold">
                                          <p:stCondLst>
                                            <p:cond delay="0"/>
                                          </p:stCondLst>
                                        </p:cTn>
                                        <p:tgtEl>
                                          <p:spTgt spid="101"/>
                                        </p:tgtEl>
                                        <p:attrNameLst>
                                          <p:attrName>style.visibility</p:attrName>
                                        </p:attrNameLst>
                                      </p:cBhvr>
                                      <p:to>
                                        <p:strVal val="visible"/>
                                      </p:to>
                                    </p:set>
                                    <p:animEffect transition="in" filter="fade">
                                      <p:cBhvr>
                                        <p:cTn id="10" dur="1000"/>
                                        <p:tgtEl>
                                          <p:spTgt spid="101"/>
                                        </p:tgtEl>
                                      </p:cBhvr>
                                    </p:animEffect>
                                  </p:childTnLst>
                                </p:cTn>
                              </p:par>
                              <p:par>
                                <p:cTn id="11" presetID="10"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fade">
                                      <p:cBhvr>
                                        <p:cTn id="13" dur="1000"/>
                                        <p:tgtEl>
                                          <p:spTgt spid="108"/>
                                        </p:tgtEl>
                                      </p:cBhvr>
                                    </p:animEffect>
                                  </p:childTnLst>
                                </p:cTn>
                              </p:par>
                              <p:par>
                                <p:cTn id="14" presetID="10" presetClass="entr" presetSubtype="0" fill="hold" nodeType="with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fade">
                                      <p:cBhvr>
                                        <p:cTn id="16" dur="1000"/>
                                        <p:tgtEl>
                                          <p:spTgt spid="112"/>
                                        </p:tgtEl>
                                      </p:cBhvr>
                                    </p:animEffect>
                                  </p:childTnLst>
                                </p:cTn>
                              </p:par>
                              <p:par>
                                <p:cTn id="17" presetID="10" presetClass="entr" presetSubtype="0" fill="hold" grpId="0" nodeType="withEffect" nodePh="1">
                                  <p:stCondLst>
                                    <p:cond delay="0"/>
                                  </p:stCondLst>
                                  <p:endCondLst>
                                    <p:cond evt="begin" delay="0">
                                      <p:tn val="17"/>
                                    </p:cond>
                                  </p:end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1000"/>
                                        <p:tgtEl>
                                          <p:spTgt spid="116"/>
                                        </p:tgtEl>
                                      </p:cBhvr>
                                    </p:animEffect>
                                  </p:childTnLst>
                                </p:cTn>
                              </p:par>
                              <p:par>
                                <p:cTn id="20" presetID="10" presetClass="entr" presetSubtype="0" fill="hold"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1000"/>
                                        <p:tgtEl>
                                          <p:spTgt spid="64"/>
                                        </p:tgtEl>
                                      </p:cBhvr>
                                    </p:animEffect>
                                  </p:childTnLst>
                                </p:cTn>
                              </p:par>
                              <p:par>
                                <p:cTn id="23" presetID="10" presetClass="entr" presetSubtype="0" fill="hold" nodeType="with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fade">
                                      <p:cBhvr>
                                        <p:cTn id="25" dur="1000"/>
                                        <p:tgtEl>
                                          <p:spTgt spid="8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fade">
                                      <p:cBhvr>
                                        <p:cTn id="28" dur="1000"/>
                                        <p:tgtEl>
                                          <p:spTgt spid="8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fade">
                                      <p:cBhvr>
                                        <p:cTn id="31" dur="1000"/>
                                        <p:tgtEl>
                                          <p:spTgt spid="10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gtEl>
                                        <p:attrNameLst>
                                          <p:attrName>style.visibility</p:attrName>
                                        </p:attrNameLst>
                                      </p:cBhvr>
                                      <p:to>
                                        <p:strVal val="visible"/>
                                      </p:to>
                                    </p:set>
                                    <p:animEffect transition="in" filter="fade">
                                      <p:cBhvr>
                                        <p:cTn id="34" dur="1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106" grpId="0" animBg="1"/>
      <p:bldP spid="107" grpId="0" animBg="1"/>
      <p:bldP spid="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descr="Skjermbilde 2014-02-02 kl. 02.08.3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0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4175" y="115888"/>
            <a:ext cx="4789488" cy="585787"/>
          </a:xfrm>
          <a:prstGeom prst="rect">
            <a:avLst/>
          </a:prstGeom>
        </p:spPr>
        <p:txBody>
          <a:bodyPr wrap="none">
            <a:spAutoFit/>
          </a:bodyPr>
          <a:lstStyle/>
          <a:p>
            <a:pPr defTabSz="457200" fontAlgn="auto">
              <a:spcBef>
                <a:spcPts val="0"/>
              </a:spcBef>
              <a:spcAft>
                <a:spcPts val="0"/>
              </a:spcAft>
              <a:defRPr/>
            </a:pPr>
            <a:r>
              <a:rPr lang="en-US" sz="3200" b="1" dirty="0">
                <a:effectLst>
                  <a:outerShdw blurRad="38100" dist="38100" dir="2700000" algn="tl">
                    <a:srgbClr val="000000"/>
                  </a:outerShdw>
                </a:effectLst>
                <a:latin typeface="+mn-lt"/>
                <a:ea typeface="+mn-ea"/>
                <a:cs typeface="+mn-cs"/>
              </a:rPr>
              <a:t>Demographic transition</a:t>
            </a:r>
            <a:endParaRPr lang="en-US" sz="3200" dirty="0">
              <a:latin typeface="+mn-lt"/>
              <a:ea typeface="+mn-ea"/>
              <a:cs typeface="+mn-cs"/>
            </a:endParaRPr>
          </a:p>
        </p:txBody>
      </p:sp>
      <p:pic>
        <p:nvPicPr>
          <p:cNvPr id="4"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descr="Skjermbilde 2014-02-14 kl. 00.13.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175" y="0"/>
            <a:ext cx="6867525"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p:cNvSpPr txBox="1">
            <a:spLocks noChangeArrowheads="1"/>
          </p:cNvSpPr>
          <p:nvPr/>
        </p:nvSpPr>
        <p:spPr bwMode="auto">
          <a:xfrm>
            <a:off x="160338" y="6286500"/>
            <a:ext cx="70500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Calibri" charset="0"/>
              </a:rPr>
              <a:t>Source: </a:t>
            </a:r>
            <a:r>
              <a:rPr lang="en-US" sz="1800">
                <a:latin typeface="Calibri" charset="0"/>
              </a:rPr>
              <a:t>United Nations Department of Economic and Social Affairs - 2010</a:t>
            </a:r>
          </a:p>
        </p:txBody>
      </p:sp>
      <p:pic>
        <p:nvPicPr>
          <p:cNvPr id="4" name="Picture 11" descr="CapaCar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6550" y="6353175"/>
            <a:ext cx="1079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EBC29"/>
        </a:solidFill>
        <a:ln w="9525">
          <a:solidFill>
            <a:srgbClr val="4A7EBB"/>
          </a:solidFill>
          <a:miter lim="800000"/>
          <a:headEnd/>
          <a:tailEnd/>
        </a:ln>
        <a:effectLst>
          <a:outerShdw blurRad="63500" dist="23000" dir="5400000" rotWithShape="0">
            <a:srgbClr val="000000">
              <a:alpha val="34999"/>
            </a:srgbClr>
          </a:outerShdw>
        </a:effectLst>
      </a:spPr>
      <a:bodyPr anchor="ctr"/>
      <a:lstStyle>
        <a:defPPr algn="ctr" defTabSz="457200" fontAlgn="auto">
          <a:spcBef>
            <a:spcPts val="0"/>
          </a:spcBef>
          <a:spcAft>
            <a:spcPts val="0"/>
          </a:spcAft>
          <a:defRPr>
            <a:solidFill>
              <a:schemeClr val="lt1"/>
            </a:solidFill>
            <a:latin typeface="+mn-lt"/>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Radiell 15">
    <a:dk1>
      <a:srgbClr val="000000"/>
    </a:dk1>
    <a:lt1>
      <a:srgbClr val="FFFFFF"/>
    </a:lt1>
    <a:dk2>
      <a:srgbClr val="FFFFFF"/>
    </a:dk2>
    <a:lt2>
      <a:srgbClr val="FB1705"/>
    </a:lt2>
    <a:accent1>
      <a:srgbClr val="99CCFF"/>
    </a:accent1>
    <a:accent2>
      <a:srgbClr val="FF0101"/>
    </a:accent2>
    <a:accent3>
      <a:srgbClr val="FFFFFF"/>
    </a:accent3>
    <a:accent4>
      <a:srgbClr val="000000"/>
    </a:accent4>
    <a:accent5>
      <a:srgbClr val="CAE2FF"/>
    </a:accent5>
    <a:accent6>
      <a:srgbClr val="E70101"/>
    </a:accent6>
    <a:hlink>
      <a:srgbClr val="996666"/>
    </a:hlink>
    <a:folHlink>
      <a:srgbClr val="FF0000"/>
    </a:folHlink>
  </a:clrScheme>
  <a:fontScheme name="Radie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Radiell 15">
    <a:dk1>
      <a:srgbClr val="000000"/>
    </a:dk1>
    <a:lt1>
      <a:srgbClr val="FFFFFF"/>
    </a:lt1>
    <a:dk2>
      <a:srgbClr val="FFFFFF"/>
    </a:dk2>
    <a:lt2>
      <a:srgbClr val="FB1705"/>
    </a:lt2>
    <a:accent1>
      <a:srgbClr val="99CCFF"/>
    </a:accent1>
    <a:accent2>
      <a:srgbClr val="FF0101"/>
    </a:accent2>
    <a:accent3>
      <a:srgbClr val="FFFFFF"/>
    </a:accent3>
    <a:accent4>
      <a:srgbClr val="000000"/>
    </a:accent4>
    <a:accent5>
      <a:srgbClr val="CAE2FF"/>
    </a:accent5>
    <a:accent6>
      <a:srgbClr val="E70101"/>
    </a:accent6>
    <a:hlink>
      <a:srgbClr val="996666"/>
    </a:hlink>
    <a:folHlink>
      <a:srgbClr val="FF0000"/>
    </a:folHlink>
  </a:clrScheme>
  <a:fontScheme name="Radiel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67</TotalTime>
  <Words>1231</Words>
  <Application>Microsoft Macintosh PowerPoint</Application>
  <PresentationFormat>On-screen Show (4:3)</PresentationFormat>
  <Paragraphs>333</Paragraphs>
  <Slides>59</Slides>
  <Notes>8</Notes>
  <HiddenSlides>1</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59</vt:i4>
      </vt:variant>
    </vt:vector>
  </HeadingPairs>
  <TitlesOfParts>
    <vt:vector size="62" baseType="lpstr">
      <vt:lpstr>Office Theme</vt:lpstr>
      <vt:lpstr>Excel.Chart.8</vt:lpstr>
      <vt:lpstr>Photo Editor Photo</vt:lpstr>
      <vt:lpstr>Global kirurgi – et norsk problem?</vt:lpstr>
      <vt:lpstr>PowerPoint Presentation</vt:lpstr>
      <vt:lpstr>Kirurgi I Krig og katastrofe</vt:lpstr>
      <vt:lpstr>Measurement of Health Status I</vt:lpstr>
      <vt:lpstr>PowerPoint Presentation</vt:lpstr>
      <vt:lpstr>PowerPoint Presentation</vt:lpstr>
      <vt:lpstr>PowerPoint Presentation</vt:lpstr>
      <vt:lpstr>PowerPoint Presentation</vt:lpstr>
      <vt:lpstr>PowerPoint Presentation</vt:lpstr>
      <vt:lpstr>What is DALY?</vt:lpstr>
      <vt:lpstr>DALY</vt:lpstr>
      <vt:lpstr>PowerPoint Presentation</vt:lpstr>
      <vt:lpstr>PowerPoint Presentation</vt:lpstr>
      <vt:lpstr>PowerPoint Presentation</vt:lpstr>
      <vt:lpstr>PowerPoint Presentation</vt:lpstr>
      <vt:lpstr>Global health workforce distribution</vt:lpstr>
      <vt:lpstr>PowerPoint Presentation</vt:lpstr>
      <vt:lpstr>Henri Dunants arv</vt:lpstr>
      <vt:lpstr>Krigskirurgi a m Røde Kors</vt:lpstr>
      <vt:lpstr>Generelle prinsipper</vt:lpstr>
      <vt:lpstr>Tilheling</vt:lpstr>
      <vt:lpstr>Mineskader</vt:lpstr>
      <vt:lpstr>Ofte lite diagnostiske problemer</vt:lpstr>
      <vt:lpstr>Frakturer</vt:lpstr>
      <vt:lpstr>Amputasjoner - proteser</vt:lpstr>
      <vt:lpstr>Senkomplikasjoner</vt:lpstr>
      <vt:lpstr>Kan være svært vanskelig…..</vt:lpstr>
      <vt:lpstr>”Sivil” kirurgi</vt:lpstr>
      <vt:lpstr>Naturkatastrofer</vt:lpstr>
      <vt:lpstr>Disaster Impact Time Line</vt:lpstr>
      <vt:lpstr>PowerPoint Presentation</vt:lpstr>
      <vt:lpstr>PowerPoint Presentation</vt:lpstr>
      <vt:lpstr>Rapid Deployment Hospital</vt:lpstr>
      <vt:lpstr>Referral Hospital ERU</vt:lpstr>
      <vt:lpstr>PowerPoint Presentation</vt:lpstr>
      <vt:lpstr>PowerPoint Presentation</vt:lpstr>
      <vt:lpstr>Trusselbilde</vt:lpstr>
      <vt:lpstr>Ingen katastrofer i Sudan?</vt:lpstr>
      <vt:lpstr>Sub-Saharan Africa</vt:lpstr>
      <vt:lpstr>Projected global deaths for selected causes, 2008-2030 all age groups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Capacare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Kirurgi</dc:title>
  <dc:creator>Brynjulf Ystgaard</dc:creator>
  <cp:lastModifiedBy>Brynjulf Ystgaard</cp:lastModifiedBy>
  <cp:revision>9</cp:revision>
  <dcterms:created xsi:type="dcterms:W3CDTF">2015-08-30T11:25:23Z</dcterms:created>
  <dcterms:modified xsi:type="dcterms:W3CDTF">2015-08-30T14:34:51Z</dcterms:modified>
</cp:coreProperties>
</file>