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8" r:id="rId5"/>
    <p:sldId id="259" r:id="rId6"/>
    <p:sldId id="265" r:id="rId7"/>
    <p:sldId id="262" r:id="rId8"/>
    <p:sldId id="266" r:id="rId9"/>
    <p:sldId id="267" r:id="rId10"/>
    <p:sldId id="268" r:id="rId11"/>
    <p:sldId id="270" r:id="rId12"/>
    <p:sldId id="271" r:id="rId13"/>
    <p:sldId id="272" r:id="rId14"/>
    <p:sldId id="275" r:id="rId15"/>
    <p:sldId id="277" r:id="rId16"/>
    <p:sldId id="273" r:id="rId17"/>
    <p:sldId id="257" r:id="rId18"/>
    <p:sldId id="276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C32E-8A09-4303-9CE9-968EAB50D969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D0B1-A7F5-4EC6-BED7-8D1BD8CB3A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71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75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4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 studie av anestesi og operasjonssykepleieres</a:t>
            </a:r>
            <a:r>
              <a:rPr lang="nb-NO" baseline="0" dirty="0" smtClean="0"/>
              <a:t> tilpasning til sjekklisten.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99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23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Operasjonssykepleieren</a:t>
            </a:r>
            <a:r>
              <a:rPr lang="nb-NO" baseline="0" dirty="0" smtClean="0"/>
              <a:t> fyller mange roller i operasjonsavdelingen. </a:t>
            </a:r>
          </a:p>
          <a:p>
            <a:r>
              <a:rPr lang="nb-NO" baseline="0" dirty="0" smtClean="0"/>
              <a:t>Det kan være leder eller fagansvar, logistikk ansvar, samarbeid med kirurg, samarbeid med anestesi og assistenter/portør/sengepost/postoperativ osv. Vil her trekke frem en spesiell rolle og det er i operasjonsteamet knyttet til sjekklisten. Noen må lede/koordinere sjekklisten og vi har sett det som naturlig at operasjonssykepleieren er den som tar ansvar for Time-Out delen og avslutningsdelen. Vi har også enheter hvor operasjonssykepleieren (løsgjenger/koordinerende operasjonssykepleier) leder alle tre delene.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64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34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Kirurgi og operasjon er forbundet</a:t>
            </a:r>
            <a:r>
              <a:rPr lang="nb-NO" baseline="0" dirty="0" smtClean="0"/>
              <a:t> med høy grad av kompleksitet, avansert utstyr, krevende logistikk og samhandling/kommunikasjon.</a:t>
            </a:r>
          </a:p>
          <a:p>
            <a:r>
              <a:rPr lang="nb-NO" baseline="0" dirty="0" smtClean="0"/>
              <a:t>Internasjonale studier viser en komplikasjoner ligger mellom 3% og 17% . Det samsvarer med en undersøkelse fra kunnskapssenteret om uønskede hendelser på sykehus som viste at 16% av alle sykehusinnlagte pasienter opplevde uønskede hendelser. Litteraturen viser også at det er mulig å forebygge mer enn 50% av hendelsene.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9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Internasjonale</a:t>
            </a:r>
            <a:r>
              <a:rPr lang="en-GB" dirty="0" smtClean="0"/>
              <a:t> studier </a:t>
            </a:r>
            <a:r>
              <a:rPr lang="en-GB" dirty="0" err="1" smtClean="0"/>
              <a:t>viser</a:t>
            </a:r>
            <a:r>
              <a:rPr lang="en-GB" dirty="0" smtClean="0"/>
              <a:t> at </a:t>
            </a:r>
            <a:r>
              <a:rPr lang="en-GB" dirty="0" err="1" smtClean="0"/>
              <a:t>ved</a:t>
            </a:r>
            <a:r>
              <a:rPr lang="en-GB" dirty="0" smtClean="0"/>
              <a:t> å </a:t>
            </a:r>
            <a:r>
              <a:rPr lang="en-GB" dirty="0" err="1" smtClean="0"/>
              <a:t>bruke</a:t>
            </a:r>
            <a:r>
              <a:rPr lang="en-GB" dirty="0" smtClean="0"/>
              <a:t> </a:t>
            </a:r>
            <a:r>
              <a:rPr lang="en-GB" dirty="0" err="1" smtClean="0"/>
              <a:t>kirurgiske</a:t>
            </a:r>
            <a:r>
              <a:rPr lang="en-GB" dirty="0" smtClean="0"/>
              <a:t> </a:t>
            </a:r>
            <a:r>
              <a:rPr lang="en-GB" dirty="0" err="1" smtClean="0"/>
              <a:t>sjekklister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både</a:t>
            </a:r>
            <a:r>
              <a:rPr lang="en-GB" dirty="0" smtClean="0"/>
              <a:t> </a:t>
            </a:r>
            <a:r>
              <a:rPr lang="en-GB" dirty="0" err="1" smtClean="0"/>
              <a:t>komplikasjoner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dødelighet</a:t>
            </a:r>
            <a:r>
              <a:rPr lang="en-GB" dirty="0" smtClean="0"/>
              <a:t> </a:t>
            </a:r>
            <a:r>
              <a:rPr lang="en-GB" dirty="0" err="1" smtClean="0"/>
              <a:t>reduseres</a:t>
            </a:r>
            <a:r>
              <a:rPr lang="en-GB" dirty="0" smtClean="0"/>
              <a:t>. WHO </a:t>
            </a:r>
            <a:r>
              <a:rPr lang="en-GB" dirty="0" err="1" smtClean="0"/>
              <a:t>sjekkliste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trygg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kirurgi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SURPASS – </a:t>
            </a:r>
            <a:r>
              <a:rPr lang="en-GB" baseline="0" dirty="0" err="1" smtClean="0"/>
              <a:t>omfattende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sjekklistesystem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innleggelse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utskrivelse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sykehuset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effekt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to store studier.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39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Sjekklisten for Trygg Kirurgi ser per i dag slik</a:t>
            </a:r>
            <a:r>
              <a:rPr lang="nb-NO" baseline="0" dirty="0" smtClean="0"/>
              <a:t> ut på en av våre seksjoner. Den er tilpasset lokale forhold etter gjennomgang med ledere, fagsykepleiere og personalgruppene. Vi holder på å revidere sjekklisten i disse dager. Sjekklisten er laminert. Den brukes i ulik grad på seksjonene – </a:t>
            </a:r>
            <a:r>
              <a:rPr lang="nb-NO" baseline="0" dirty="0" err="1" smtClean="0"/>
              <a:t>compliance</a:t>
            </a:r>
            <a:r>
              <a:rPr lang="nb-NO" baseline="0" dirty="0" smtClean="0"/>
              <a:t> varierer fra 55%-over 90%.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97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D0B1-A7F5-4EC6-BED7-8D1BD8CB3A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69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ønsket i denne studien å se på erfaringer med sjekklistebruk etter 2 år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0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7BA4-2CEA-460A-985F-1F09BB3D1917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1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57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97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41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9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6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3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7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4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14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254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6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94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36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93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42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648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37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26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17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8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47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74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89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22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4890-50AC-4AF8-AB57-CD9250138F4F}" type="datetimeFigureOut">
              <a:rPr lang="nb-NO" smtClean="0"/>
              <a:t>12.11.2012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E20C-9A37-4820-83F4-650E36F8CD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95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9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1AA2-1CA8-49BE-B398-EE4185BC0CF9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A7CB-C36B-4E1D-ACDA-C35330276E6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98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656275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sz="6600" dirty="0" smtClean="0"/>
              <a:t>TIMEOUT</a:t>
            </a:r>
            <a:br>
              <a:rPr lang="nb-NO" sz="6600" dirty="0" smtClean="0"/>
            </a:br>
            <a:r>
              <a:rPr lang="nb-NO" sz="3600" dirty="0" smtClean="0"/>
              <a:t>OPERASJONSSYKEPLEIERS ROLLE ER ESSENSIELL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211264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FF00"/>
                </a:solidFill>
              </a:rPr>
              <a:t>NSFLOS Seminardager 8.-9. nov 2012</a:t>
            </a:r>
          </a:p>
          <a:p>
            <a:r>
              <a:rPr lang="nb-NO" dirty="0" smtClean="0">
                <a:solidFill>
                  <a:srgbClr val="FFFF00"/>
                </a:solidFill>
              </a:rPr>
              <a:t>Bergen </a:t>
            </a:r>
          </a:p>
          <a:p>
            <a:endParaRPr lang="nb-NO" dirty="0" smtClean="0">
              <a:solidFill>
                <a:srgbClr val="FFFF00"/>
              </a:solidFill>
            </a:endParaRPr>
          </a:p>
          <a:p>
            <a:r>
              <a:rPr lang="nb-NO" sz="1900" dirty="0" smtClean="0"/>
              <a:t>Stipendiat Arvid Steinar Haugen</a:t>
            </a: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36746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/>
              <a:t>Sikkerhet</a:t>
            </a:r>
            <a:r>
              <a:rPr lang="en-GB" b="1" dirty="0" smtClean="0"/>
              <a:t> </a:t>
            </a:r>
            <a:r>
              <a:rPr lang="en-GB" b="1" dirty="0" err="1" smtClean="0"/>
              <a:t>og</a:t>
            </a:r>
            <a:r>
              <a:rPr lang="en-GB" b="1" dirty="0" smtClean="0"/>
              <a:t> </a:t>
            </a:r>
            <a:r>
              <a:rPr lang="en-GB" b="1" dirty="0" err="1" smtClean="0"/>
              <a:t>effektivitet</a:t>
            </a:r>
            <a:r>
              <a:rPr lang="en-GB" b="1" dirty="0" smtClean="0"/>
              <a:t> </a:t>
            </a:r>
            <a:r>
              <a:rPr lang="en-GB" b="1" dirty="0" err="1" smtClean="0"/>
              <a:t>balanseres</a:t>
            </a:r>
            <a:endParaRPr lang="en-GB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«å ha en sjekkliste som et felles multiplum er utrolig tidsbesparende i forhold til hva vi gjorde før»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«pasienten var merket og vi gikk gjennom sjekklisten, og rett leie, rett side/merking, og alt sånt noe.. begynte å operere og så var det feil side...så av og til synes jeg den sjekklisten går litt sånn [illustrerer med klakk-klakk lyder] uten å tenke igjennom det»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«jeg tror det at vi har sjekklisten, er veldig bra, men at vi kanskje må begynne å tenke litt mere bevisst… nå diskuterer vi også sjekklisten gruppene mellom»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58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err="1" smtClean="0"/>
              <a:t>Sjekklisten</a:t>
            </a:r>
            <a:r>
              <a:rPr lang="en-GB" b="1" dirty="0" smtClean="0"/>
              <a:t> for </a:t>
            </a:r>
            <a:r>
              <a:rPr lang="en-GB" b="1" dirty="0" err="1" smtClean="0"/>
              <a:t>Trygg</a:t>
            </a:r>
            <a:r>
              <a:rPr lang="en-GB" b="1" dirty="0" smtClean="0"/>
              <a:t> </a:t>
            </a:r>
            <a:r>
              <a:rPr lang="en-GB" b="1" dirty="0" err="1" smtClean="0"/>
              <a:t>Kirurgi</a:t>
            </a:r>
            <a:endParaRPr lang="en-GB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Optimaliserer</a:t>
            </a:r>
            <a:r>
              <a:rPr lang="en-GB" dirty="0" smtClean="0"/>
              <a:t> </a:t>
            </a:r>
            <a:r>
              <a:rPr lang="en-GB" dirty="0" err="1" smtClean="0"/>
              <a:t>sikkerheten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Compliance for 2011 (82%, 93%, 76%)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nb-NO" dirty="0" smtClean="0"/>
              <a:t>Systematiske feil kan svekke sikkerhetsbarrierer</a:t>
            </a:r>
          </a:p>
          <a:p>
            <a:pPr marL="857250" lvl="1" indent="-457200"/>
            <a:r>
              <a:rPr lang="nb-NO" dirty="0" smtClean="0"/>
              <a:t>automatisert bruk</a:t>
            </a:r>
          </a:p>
          <a:p>
            <a:pPr marL="857250" lvl="1" indent="-457200"/>
            <a:r>
              <a:rPr lang="nb-NO" dirty="0"/>
              <a:t>p</a:t>
            </a:r>
            <a:r>
              <a:rPr lang="nb-NO" dirty="0" smtClean="0"/>
              <a:t>ause/stoppe opp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08" y="5385005"/>
            <a:ext cx="234779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2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operasjonssykepleieren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«..de har en aktiv rolle å fylle (sjekklisten)»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«..savner litt at de tar rollen og setter dagsorden»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«..en må være litt myndig og bestemt»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04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Tilpasset team involvering</a:t>
            </a:r>
            <a:br>
              <a:rPr lang="nb-NO" dirty="0" smtClean="0"/>
            </a:br>
            <a:r>
              <a:rPr lang="nb-NO" sz="2700" dirty="0" smtClean="0"/>
              <a:t>Wæhle HV et al. BMC </a:t>
            </a:r>
            <a:r>
              <a:rPr lang="nb-NO" sz="2700" dirty="0" err="1" smtClean="0"/>
              <a:t>Nursing</a:t>
            </a:r>
            <a:r>
              <a:rPr lang="nb-NO" sz="2700" dirty="0" smtClean="0"/>
              <a:t> 2012, 11:16</a:t>
            </a:r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Distanserende, modererende og engasjerende involvering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Praktiske, sosiale og profesjons anerkjennelse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Erfaren operasjonssykepleier, høy faglig status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21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err="1" smtClean="0"/>
              <a:t>Implikasjoner</a:t>
            </a:r>
            <a:r>
              <a:rPr lang="en-GB" b="1" dirty="0" smtClean="0"/>
              <a:t>		</a:t>
            </a:r>
            <a:endParaRPr lang="en-GB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andre</a:t>
            </a:r>
            <a:r>
              <a:rPr lang="en-GB" dirty="0" smtClean="0"/>
              <a:t> </a:t>
            </a:r>
            <a:r>
              <a:rPr lang="en-GB" dirty="0" err="1" smtClean="0"/>
              <a:t>høyrisikoorganisasjoner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Kryss</a:t>
            </a:r>
            <a:r>
              <a:rPr lang="en-GB" dirty="0" err="1"/>
              <a:t>-</a:t>
            </a:r>
            <a:r>
              <a:rPr lang="en-GB" dirty="0" err="1" smtClean="0"/>
              <a:t>sjekking</a:t>
            </a:r>
            <a:r>
              <a:rPr lang="en-GB" dirty="0" smtClean="0"/>
              <a:t> under Time-out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Kirurgisk</a:t>
            </a:r>
            <a:r>
              <a:rPr lang="en-GB" dirty="0" smtClean="0"/>
              <a:t> </a:t>
            </a:r>
            <a:r>
              <a:rPr lang="en-GB" dirty="0" err="1" smtClean="0"/>
              <a:t>teamtrening</a:t>
            </a: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Degani</a:t>
            </a:r>
            <a:r>
              <a:rPr lang="en-US" sz="1800" dirty="0" smtClean="0"/>
              <a:t> A, Wiener EL, Cockpit checklists: Concepts, Design, and Use. Human Factors 1003; 35(2):345-359. </a:t>
            </a:r>
          </a:p>
          <a:p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67" y="665"/>
            <a:ext cx="3291233" cy="185041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67" y="-7928"/>
            <a:ext cx="1448489" cy="81508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53" y="2026383"/>
            <a:ext cx="1965807" cy="110522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53" y="3150867"/>
            <a:ext cx="2015047" cy="10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OPERASJONSSYKEPLEIER</a:t>
            </a:r>
            <a:endParaRPr lang="nb-NO" sz="4800" b="1" dirty="0"/>
          </a:p>
        </p:txBody>
      </p:sp>
      <p:pic>
        <p:nvPicPr>
          <p:cNvPr id="4" name="Bilde 3"/>
          <p:cNvPicPr/>
          <p:nvPr/>
        </p:nvPicPr>
        <p:blipFill rotWithShape="1">
          <a:blip r:embed="rId3"/>
          <a:srcRect l="8594" t="26224" r="16695" b="13615"/>
          <a:stretch/>
        </p:blipFill>
        <p:spPr bwMode="auto">
          <a:xfrm>
            <a:off x="7236296" y="1628800"/>
            <a:ext cx="1440160" cy="1232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 rotWithShape="1">
          <a:blip r:embed="rId4"/>
          <a:srcRect l="7934" t="27546" r="9256" b="13394"/>
          <a:stretch/>
        </p:blipFill>
        <p:spPr bwMode="auto">
          <a:xfrm>
            <a:off x="529754" y="4365104"/>
            <a:ext cx="2602632" cy="2347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/>
          <p:cNvPicPr/>
          <p:nvPr/>
        </p:nvPicPr>
        <p:blipFill rotWithShape="1">
          <a:blip r:embed="rId5"/>
          <a:srcRect l="7934" t="26444" r="10579" b="13835"/>
          <a:stretch/>
        </p:blipFill>
        <p:spPr bwMode="auto">
          <a:xfrm>
            <a:off x="395536" y="1124744"/>
            <a:ext cx="4004096" cy="2730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26119" r="13852" b="17749"/>
          <a:stretch/>
        </p:blipFill>
        <p:spPr bwMode="auto">
          <a:xfrm>
            <a:off x="4139952" y="4149080"/>
            <a:ext cx="4418353" cy="24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67" y="2197985"/>
            <a:ext cx="2702465" cy="18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Essensiell for sjekklistedynamikken</a:t>
            </a:r>
          </a:p>
          <a:p>
            <a:endParaRPr lang="nb-NO" dirty="0" smtClean="0"/>
          </a:p>
          <a:p>
            <a:pPr lvl="1"/>
            <a:r>
              <a:rPr lang="nb-NO" dirty="0" smtClean="0"/>
              <a:t>Faglig engasjert 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Aktiv 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Tydelig og bestemt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Pasientens advokater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2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Kirurgi og operasjon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60" y="2260270"/>
            <a:ext cx="2190940" cy="2276301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2555776" cy="191683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46448" y="1772816"/>
            <a:ext cx="41764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prstClr val="white"/>
                </a:solidFill>
                <a:latin typeface="Cambria" pitchFamily="18" charset="0"/>
              </a:rPr>
              <a:t>Kompleksitet</a:t>
            </a:r>
          </a:p>
          <a:p>
            <a:endParaRPr lang="nb-NO" sz="3200" dirty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 smtClean="0">
              <a:solidFill>
                <a:prstClr val="white"/>
              </a:solidFill>
              <a:latin typeface="Cambria" pitchFamily="18" charset="0"/>
            </a:endParaRPr>
          </a:p>
          <a:p>
            <a:r>
              <a:rPr lang="nb-NO" sz="3200" dirty="0" smtClean="0">
                <a:solidFill>
                  <a:prstClr val="white"/>
                </a:solidFill>
                <a:latin typeface="Cambria" pitchFamily="18" charset="0"/>
              </a:rPr>
              <a:t>Komplikasjoner</a:t>
            </a:r>
          </a:p>
          <a:p>
            <a:r>
              <a:rPr lang="nb-NO" sz="3200" dirty="0" smtClean="0">
                <a:solidFill>
                  <a:prstClr val="white"/>
                </a:solidFill>
                <a:latin typeface="Cambria" pitchFamily="18" charset="0"/>
              </a:rPr>
              <a:t>3% - 17%</a:t>
            </a:r>
          </a:p>
          <a:p>
            <a:endParaRPr lang="nb-NO" sz="3200" dirty="0" smtClean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>
              <a:solidFill>
                <a:prstClr val="white"/>
              </a:solidFill>
              <a:latin typeface="Cambria" pitchFamily="18" charset="0"/>
            </a:endParaRPr>
          </a:p>
          <a:p>
            <a:r>
              <a:rPr lang="nb-NO" sz="3200" dirty="0" smtClean="0">
                <a:solidFill>
                  <a:prstClr val="white"/>
                </a:solidFill>
                <a:latin typeface="Cambria" pitchFamily="18" charset="0"/>
              </a:rPr>
              <a:t>&gt; 50 % kan forebygges</a:t>
            </a:r>
            <a:endParaRPr lang="nb-NO" sz="3200" dirty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 smtClean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 smtClean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 smtClean="0">
              <a:solidFill>
                <a:prstClr val="white"/>
              </a:solidFill>
              <a:latin typeface="Cambria" pitchFamily="18" charset="0"/>
            </a:endParaRPr>
          </a:p>
          <a:p>
            <a:endParaRPr lang="nb-NO" sz="32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55576" y="62373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white"/>
                </a:solidFill>
              </a:rPr>
              <a:t>Kable</a:t>
            </a:r>
            <a:r>
              <a:rPr lang="en-US" sz="1200" dirty="0" smtClean="0">
                <a:solidFill>
                  <a:prstClr val="white"/>
                </a:solidFill>
              </a:rPr>
              <a:t> AK, </a:t>
            </a:r>
            <a:r>
              <a:rPr lang="en-US" sz="1200" dirty="0" err="1" smtClean="0">
                <a:solidFill>
                  <a:prstClr val="white"/>
                </a:solidFill>
              </a:rPr>
              <a:t>Gibberd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RW, </a:t>
            </a:r>
            <a:r>
              <a:rPr lang="en-US" sz="1200" dirty="0" err="1" smtClean="0">
                <a:solidFill>
                  <a:prstClr val="white"/>
                </a:solidFill>
              </a:rPr>
              <a:t>Spigelman</a:t>
            </a:r>
            <a:r>
              <a:rPr lang="en-US" sz="1200" dirty="0" smtClean="0">
                <a:solidFill>
                  <a:prstClr val="white"/>
                </a:solidFill>
              </a:rPr>
              <a:t> AD</a:t>
            </a:r>
            <a:r>
              <a:rPr lang="en-US" sz="1200" dirty="0">
                <a:solidFill>
                  <a:prstClr val="white"/>
                </a:solidFill>
              </a:rPr>
              <a:t>. Adverse events in surgical</a:t>
            </a:r>
          </a:p>
          <a:p>
            <a:r>
              <a:rPr lang="en-US" sz="1200" dirty="0">
                <a:solidFill>
                  <a:prstClr val="white"/>
                </a:solidFill>
              </a:rPr>
              <a:t>patients in Australia. </a:t>
            </a:r>
            <a:r>
              <a:rPr lang="en-US" sz="1200" dirty="0" err="1">
                <a:solidFill>
                  <a:prstClr val="white"/>
                </a:solidFill>
              </a:rPr>
              <a:t>Int</a:t>
            </a:r>
            <a:r>
              <a:rPr lang="en-US" sz="1200" dirty="0">
                <a:solidFill>
                  <a:prstClr val="white"/>
                </a:solidFill>
              </a:rPr>
              <a:t> J </a:t>
            </a:r>
            <a:r>
              <a:rPr lang="en-US" sz="1200" dirty="0" err="1">
                <a:solidFill>
                  <a:prstClr val="white"/>
                </a:solidFill>
              </a:rPr>
              <a:t>Qual</a:t>
            </a:r>
            <a:r>
              <a:rPr lang="en-US" sz="1200" dirty="0">
                <a:solidFill>
                  <a:prstClr val="white"/>
                </a:solidFill>
              </a:rPr>
              <a:t> Health Care 2002;14:269-76.</a:t>
            </a:r>
            <a:endParaRPr lang="nb-NO" sz="12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20963" cy="18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Sjekklister</a:t>
            </a:r>
            <a:r>
              <a:rPr lang="en-GB" dirty="0" smtClean="0"/>
              <a:t> </a:t>
            </a:r>
            <a:r>
              <a:rPr lang="en-GB" dirty="0" err="1" smtClean="0"/>
              <a:t>reduserer</a:t>
            </a:r>
            <a:r>
              <a:rPr lang="en-GB" dirty="0" smtClean="0"/>
              <a:t> </a:t>
            </a:r>
          </a:p>
          <a:p>
            <a:pPr marL="971550" lvl="1" indent="-571500"/>
            <a:r>
              <a:rPr lang="en-GB" sz="3200" dirty="0" err="1" smtClean="0"/>
              <a:t>komplikasjoner</a:t>
            </a:r>
            <a:r>
              <a:rPr lang="en-GB" sz="3200" dirty="0" smtClean="0"/>
              <a:t> 17% -11%</a:t>
            </a:r>
          </a:p>
          <a:p>
            <a:pPr marL="971550" lvl="1" indent="-571500"/>
            <a:r>
              <a:rPr lang="en-GB" sz="3200" dirty="0" err="1"/>
              <a:t>d</a:t>
            </a:r>
            <a:r>
              <a:rPr lang="en-GB" sz="3200" dirty="0" err="1" smtClean="0"/>
              <a:t>ødelighet</a:t>
            </a:r>
            <a:r>
              <a:rPr lang="en-GB" sz="3200" dirty="0" smtClean="0"/>
              <a:t> 1.2% - 0.8%</a:t>
            </a:r>
          </a:p>
          <a:p>
            <a:pPr marL="971550" lvl="1" indent="-571500"/>
            <a:endParaRPr lang="en-GB" sz="3200" dirty="0"/>
          </a:p>
          <a:p>
            <a:pPr marL="971550" lvl="1" indent="-571500"/>
            <a:endParaRPr lang="en-GB" sz="3800" dirty="0" smtClean="0"/>
          </a:p>
          <a:p>
            <a:pPr marL="0" indent="0">
              <a:buNone/>
            </a:pPr>
            <a:r>
              <a:rPr lang="fr-FR" sz="2400" i="1" dirty="0" smtClean="0"/>
              <a:t>WHO (</a:t>
            </a:r>
            <a:r>
              <a:rPr lang="fr-FR" sz="2400" i="1" dirty="0" err="1" smtClean="0"/>
              <a:t>Haynes</a:t>
            </a:r>
            <a:r>
              <a:rPr lang="fr-FR" sz="2400" i="1" dirty="0" smtClean="0"/>
              <a:t> et al, NEJM 2009) </a:t>
            </a:r>
          </a:p>
          <a:p>
            <a:pPr marL="0" indent="0">
              <a:buNone/>
            </a:pPr>
            <a:r>
              <a:rPr lang="fr-FR" sz="2400" i="1" dirty="0" smtClean="0"/>
              <a:t>SURPASS (</a:t>
            </a:r>
            <a:r>
              <a:rPr lang="fr-FR" sz="2400" i="1" dirty="0" err="1" smtClean="0"/>
              <a:t>deVries</a:t>
            </a:r>
            <a:r>
              <a:rPr lang="fr-FR" sz="2400" i="1" dirty="0" smtClean="0"/>
              <a:t> et al, NEJM 2010)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84" y="260648"/>
            <a:ext cx="201146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Time-Out studien 2009</a:t>
            </a:r>
            <a:br>
              <a:rPr lang="nb-NO" dirty="0" smtClean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39552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Murugesh</a:t>
            </a:r>
            <a:r>
              <a:rPr lang="nb-NO" sz="1200" dirty="0"/>
              <a:t> </a:t>
            </a:r>
            <a:r>
              <a:rPr lang="nb-NO" sz="1200" dirty="0" smtClean="0"/>
              <a:t>S, Haugen AS, </a:t>
            </a:r>
            <a:r>
              <a:rPr lang="nb-NO" sz="1200" dirty="0" err="1" smtClean="0"/>
              <a:t>Haaverstad</a:t>
            </a:r>
            <a:r>
              <a:rPr lang="nb-NO" sz="1200" dirty="0" smtClean="0"/>
              <a:t> R, Slettebø H, </a:t>
            </a:r>
            <a:r>
              <a:rPr lang="nb-NO" sz="1200" dirty="0" err="1" smtClean="0"/>
              <a:t>Daavøy</a:t>
            </a:r>
            <a:r>
              <a:rPr lang="nb-NO" sz="1200" dirty="0" smtClean="0"/>
              <a:t> G, Søfteland E. SURGICAL TEAM MEMBER’S EXCPERIENCES, ROUTINES AND VIEWS BEFORE IMPLEMENTATION OF A TIME-OUT PROTOCOL. 1. Joint Scandinavian Conference in </a:t>
            </a:r>
            <a:r>
              <a:rPr lang="nb-NO" sz="1200" dirty="0" err="1" smtClean="0"/>
              <a:t>Cardiothorasic</a:t>
            </a:r>
            <a:r>
              <a:rPr lang="nb-NO" sz="1200" dirty="0" smtClean="0"/>
              <a:t> </a:t>
            </a:r>
            <a:r>
              <a:rPr lang="nb-NO" sz="1200" dirty="0" err="1" smtClean="0"/>
              <a:t>Surgery</a:t>
            </a:r>
            <a:r>
              <a:rPr lang="nb-NO" sz="1200" dirty="0" smtClean="0"/>
              <a:t>. Stockholm 2009. </a:t>
            </a:r>
            <a:endParaRPr lang="nb-NO" sz="1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95536" y="1988840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61% sjekket operasjonsside</a:t>
            </a:r>
          </a:p>
          <a:p>
            <a:endParaRPr lang="nb-NO" sz="3200" b="1" dirty="0" smtClean="0"/>
          </a:p>
          <a:p>
            <a:r>
              <a:rPr lang="nb-NO" sz="3200" b="1" dirty="0" smtClean="0"/>
              <a:t>52% sjekket prosedyre</a:t>
            </a:r>
          </a:p>
          <a:p>
            <a:endParaRPr lang="nb-NO" sz="3200" b="1" dirty="0" smtClean="0"/>
          </a:p>
          <a:p>
            <a:r>
              <a:rPr lang="nb-NO" sz="3200" b="1" dirty="0" smtClean="0"/>
              <a:t>90% ønsket Time-Out protokoll</a:t>
            </a:r>
          </a:p>
          <a:p>
            <a:pPr marL="285750" indent="-285750">
              <a:buFont typeface="Arial" pitchFamily="34" charset="0"/>
              <a:buChar char="•"/>
            </a:pP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5233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18143" r="10065" b="5628"/>
          <a:stretch/>
        </p:blipFill>
        <p:spPr bwMode="auto">
          <a:xfrm>
            <a:off x="251520" y="332656"/>
            <a:ext cx="8712968" cy="62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Kirurgisk sjekkliste på Haukeland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vimeo.com/36562755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4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8012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/>
              <a:t>Kvalitativ</a:t>
            </a:r>
            <a:r>
              <a:rPr lang="en-GB" b="1" dirty="0" smtClean="0"/>
              <a:t> </a:t>
            </a:r>
            <a:r>
              <a:rPr lang="en-GB" b="1" dirty="0" err="1" smtClean="0"/>
              <a:t>studie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300" b="1" dirty="0" smtClean="0"/>
              <a:t>Haugen AS, et al 2012 </a:t>
            </a:r>
            <a:r>
              <a:rPr lang="en-US" sz="1300" b="1" i="1" dirty="0" smtClean="0"/>
              <a:t>A </a:t>
            </a:r>
            <a:r>
              <a:rPr lang="en-US" sz="1300" b="1" i="1" dirty="0"/>
              <a:t>qualitative study  of WHO’s </a:t>
            </a:r>
            <a:r>
              <a:rPr lang="en-US" sz="1300" b="1" i="1" dirty="0" smtClean="0"/>
              <a:t/>
            </a:r>
            <a:br>
              <a:rPr lang="en-US" sz="1300" b="1" i="1" dirty="0" smtClean="0"/>
            </a:br>
            <a:r>
              <a:rPr lang="en-US" sz="1300" b="1" i="1" dirty="0" smtClean="0"/>
              <a:t>Safe </a:t>
            </a:r>
            <a:r>
              <a:rPr lang="en-US" sz="1300" b="1" i="1" dirty="0"/>
              <a:t>Surgical Checklist experiences two years after </a:t>
            </a:r>
            <a:r>
              <a:rPr lang="en-US" sz="1300" b="1" i="1" dirty="0" smtClean="0"/>
              <a:t/>
            </a:r>
            <a:br>
              <a:rPr lang="en-US" sz="1300" b="1" i="1" dirty="0" smtClean="0"/>
            </a:br>
            <a:r>
              <a:rPr lang="en-US" sz="1300" b="1" i="1" dirty="0" smtClean="0"/>
              <a:t>implementation. </a:t>
            </a:r>
            <a:r>
              <a:rPr lang="en-US" sz="1300" b="1" dirty="0" smtClean="0"/>
              <a:t>2. Nordic Patient Safety Research Congress</a:t>
            </a:r>
            <a:br>
              <a:rPr lang="en-US" sz="1300" b="1" dirty="0" smtClean="0"/>
            </a:br>
            <a:r>
              <a:rPr lang="en-US" sz="1300" b="1" dirty="0" smtClean="0"/>
              <a:t>Copenhagen 2012.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029975" cy="1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32392" y="3546245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prstClr val="white"/>
                </a:solidFill>
              </a:rPr>
              <a:t>Undersøke</a:t>
            </a:r>
            <a:r>
              <a:rPr lang="en-GB" sz="3200" dirty="0" smtClean="0">
                <a:solidFill>
                  <a:prstClr val="white"/>
                </a:solidFill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</a:rPr>
              <a:t>erfaringer</a:t>
            </a:r>
            <a:r>
              <a:rPr lang="en-GB" sz="3200" dirty="0" smtClean="0">
                <a:solidFill>
                  <a:prstClr val="white"/>
                </a:solidFill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</a:rPr>
              <a:t>etter</a:t>
            </a:r>
            <a:r>
              <a:rPr lang="en-GB" sz="3200" dirty="0" smtClean="0">
                <a:solidFill>
                  <a:prstClr val="white"/>
                </a:solidFill>
              </a:rPr>
              <a:t> 2 </a:t>
            </a:r>
            <a:r>
              <a:rPr lang="en-GB" sz="3200" dirty="0" err="1" smtClean="0">
                <a:solidFill>
                  <a:prstClr val="white"/>
                </a:solidFill>
              </a:rPr>
              <a:t>års</a:t>
            </a:r>
            <a:r>
              <a:rPr lang="en-GB" sz="3200" dirty="0" smtClean="0">
                <a:solidFill>
                  <a:prstClr val="white"/>
                </a:solidFill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</a:rPr>
              <a:t>bruk</a:t>
            </a:r>
            <a:r>
              <a:rPr lang="en-GB" sz="3200" dirty="0" smtClean="0">
                <a:solidFill>
                  <a:prstClr val="white"/>
                </a:solidFill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</a:rPr>
              <a:t>av</a:t>
            </a:r>
            <a:endParaRPr lang="en-GB" sz="3200" dirty="0" smtClean="0">
              <a:solidFill>
                <a:prstClr val="white"/>
              </a:solidFill>
            </a:endParaRPr>
          </a:p>
          <a:p>
            <a:r>
              <a:rPr lang="en-GB" sz="3200" dirty="0" smtClean="0">
                <a:solidFill>
                  <a:prstClr val="white"/>
                </a:solidFill>
              </a:rPr>
              <a:t>WHO’s Safe Surgical Checklist </a:t>
            </a:r>
          </a:p>
          <a:p>
            <a:r>
              <a:rPr lang="en-GB" sz="3200" dirty="0" smtClean="0">
                <a:solidFill>
                  <a:prstClr val="white"/>
                </a:solidFill>
              </a:rPr>
              <a:t>(</a:t>
            </a:r>
            <a:r>
              <a:rPr lang="en-GB" sz="3200" dirty="0" err="1" smtClean="0">
                <a:solidFill>
                  <a:prstClr val="white"/>
                </a:solidFill>
              </a:rPr>
              <a:t>Sjekkliste</a:t>
            </a:r>
            <a:r>
              <a:rPr lang="en-GB" sz="3200" dirty="0" smtClean="0">
                <a:solidFill>
                  <a:prstClr val="white"/>
                </a:solidFill>
              </a:rPr>
              <a:t> for </a:t>
            </a:r>
            <a:r>
              <a:rPr lang="en-GB" sz="3200" dirty="0" err="1" smtClean="0">
                <a:solidFill>
                  <a:prstClr val="white"/>
                </a:solidFill>
              </a:rPr>
              <a:t>Trygg</a:t>
            </a:r>
            <a:r>
              <a:rPr lang="en-GB" sz="3200" dirty="0" smtClean="0">
                <a:solidFill>
                  <a:prstClr val="white"/>
                </a:solidFill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</a:rPr>
              <a:t>Kirurgi</a:t>
            </a:r>
            <a:r>
              <a:rPr lang="en-GB" sz="3200" dirty="0" smtClean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60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err="1" smtClean="0"/>
              <a:t>Hva</a:t>
            </a:r>
            <a:r>
              <a:rPr lang="en-GB" b="1" dirty="0" smtClean="0"/>
              <a:t> </a:t>
            </a:r>
            <a:r>
              <a:rPr lang="en-GB" b="1" dirty="0" err="1" smtClean="0"/>
              <a:t>og</a:t>
            </a:r>
            <a:r>
              <a:rPr lang="en-GB" b="1" dirty="0" smtClean="0"/>
              <a:t> </a:t>
            </a:r>
            <a:r>
              <a:rPr lang="en-GB" b="1" dirty="0" err="1" smtClean="0"/>
              <a:t>hvordan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 err="1" smtClean="0"/>
              <a:t>Fokusgruppeintervju</a:t>
            </a:r>
            <a:r>
              <a:rPr lang="en-GB" sz="3500" dirty="0" smtClean="0"/>
              <a:t> </a:t>
            </a:r>
          </a:p>
          <a:p>
            <a:pPr marL="0" indent="0">
              <a:buNone/>
            </a:pPr>
            <a:endParaRPr lang="en-GB" sz="3500" dirty="0" smtClean="0"/>
          </a:p>
          <a:p>
            <a:pPr marL="0" indent="0">
              <a:buNone/>
            </a:pPr>
            <a:r>
              <a:rPr lang="en-GB" sz="3500" dirty="0" err="1" smtClean="0"/>
              <a:t>Kirurger</a:t>
            </a:r>
            <a:r>
              <a:rPr lang="en-GB" sz="3500" dirty="0" smtClean="0"/>
              <a:t>, </a:t>
            </a:r>
            <a:r>
              <a:rPr lang="en-GB" sz="3500" dirty="0" err="1" smtClean="0"/>
              <a:t>operasjonssykepleiere</a:t>
            </a:r>
            <a:r>
              <a:rPr lang="en-GB" sz="3500" dirty="0" smtClean="0"/>
              <a:t>, </a:t>
            </a:r>
            <a:r>
              <a:rPr lang="en-GB" sz="3500" dirty="0" err="1" smtClean="0"/>
              <a:t>anestesileger</a:t>
            </a:r>
            <a:r>
              <a:rPr lang="en-GB" sz="3500" dirty="0" smtClean="0"/>
              <a:t> </a:t>
            </a:r>
            <a:r>
              <a:rPr lang="en-GB" sz="3500" dirty="0" err="1" smtClean="0"/>
              <a:t>og</a:t>
            </a:r>
            <a:r>
              <a:rPr lang="en-GB" sz="3500" dirty="0" smtClean="0"/>
              <a:t> </a:t>
            </a:r>
            <a:r>
              <a:rPr lang="en-GB" sz="3500" dirty="0" err="1" smtClean="0"/>
              <a:t>anestesisykepleiere</a:t>
            </a:r>
            <a:r>
              <a:rPr lang="en-GB" sz="3500" dirty="0" smtClean="0"/>
              <a:t> (</a:t>
            </a:r>
            <a:r>
              <a:rPr lang="en-GB" sz="3500" dirty="0"/>
              <a:t>N = 14) </a:t>
            </a:r>
            <a:endParaRPr lang="en-GB" sz="3500" dirty="0" smtClean="0"/>
          </a:p>
          <a:p>
            <a:pPr marL="0" indent="0">
              <a:buNone/>
            </a:pPr>
            <a:endParaRPr lang="en-GB" sz="3500" dirty="0" smtClean="0"/>
          </a:p>
          <a:p>
            <a:pPr marL="0" indent="0">
              <a:buNone/>
            </a:pPr>
            <a:r>
              <a:rPr lang="en-GB" sz="3500" dirty="0" err="1" smtClean="0"/>
              <a:t>Intervjuguide</a:t>
            </a:r>
            <a:r>
              <a:rPr lang="en-GB" sz="3500" dirty="0" smtClean="0"/>
              <a:t>, </a:t>
            </a:r>
            <a:r>
              <a:rPr lang="en-GB" sz="3500" dirty="0" err="1" smtClean="0"/>
              <a:t>pilotintervju</a:t>
            </a:r>
            <a:r>
              <a:rPr lang="en-GB" sz="3500" dirty="0" smtClean="0"/>
              <a:t>, </a:t>
            </a:r>
            <a:r>
              <a:rPr lang="en-GB" sz="3500" dirty="0" err="1" smtClean="0"/>
              <a:t>opptak</a:t>
            </a:r>
            <a:r>
              <a:rPr lang="en-GB" sz="3500" dirty="0" smtClean="0"/>
              <a:t> </a:t>
            </a:r>
            <a:r>
              <a:rPr lang="en-GB" sz="3500" dirty="0" err="1" smtClean="0"/>
              <a:t>og</a:t>
            </a:r>
            <a:r>
              <a:rPr lang="en-GB" sz="3500" dirty="0" smtClean="0"/>
              <a:t> </a:t>
            </a:r>
            <a:r>
              <a:rPr lang="en-GB" sz="3500" dirty="0" err="1" smtClean="0"/>
              <a:t>transkribering</a:t>
            </a:r>
            <a:endParaRPr lang="en-GB" sz="3500" dirty="0" smtClean="0"/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r>
              <a:rPr lang="en-GB" sz="3500" dirty="0" err="1" smtClean="0"/>
              <a:t>Innholdsanalyse</a:t>
            </a:r>
            <a:endParaRPr lang="en-GB" sz="3500" dirty="0" smtClean="0"/>
          </a:p>
          <a:p>
            <a:pPr marL="0" indent="0">
              <a:buNone/>
            </a:pPr>
            <a:endParaRPr lang="en-GB" sz="35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white"/>
                </a:solidFill>
              </a:rPr>
              <a:t>Graneheim</a:t>
            </a:r>
            <a:r>
              <a:rPr lang="en-US" sz="1200" dirty="0" smtClean="0">
                <a:solidFill>
                  <a:prstClr val="white"/>
                </a:solidFill>
              </a:rPr>
              <a:t>, U.H. and </a:t>
            </a:r>
            <a:r>
              <a:rPr lang="en-US" sz="1200" dirty="0" err="1" smtClean="0">
                <a:solidFill>
                  <a:prstClr val="white"/>
                </a:solidFill>
              </a:rPr>
              <a:t>Lundman</a:t>
            </a:r>
            <a:r>
              <a:rPr lang="en-US" sz="1200" dirty="0" smtClean="0">
                <a:solidFill>
                  <a:prstClr val="white"/>
                </a:solidFill>
              </a:rPr>
              <a:t>, B. (2004) Qualitative content analysis in nursing research: Concepts, procedures and measures to achieve trustworthiness. Nurse Education Today, 24, 105-112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err="1" smtClean="0"/>
              <a:t>Sjekklisten</a:t>
            </a:r>
            <a:r>
              <a:rPr lang="en-GB" b="1" dirty="0" smtClean="0"/>
              <a:t> </a:t>
            </a:r>
            <a:r>
              <a:rPr lang="en-GB" b="1" dirty="0" err="1" smtClean="0"/>
              <a:t>optimaliserer</a:t>
            </a:r>
            <a:r>
              <a:rPr lang="en-GB" b="1" dirty="0" smtClean="0"/>
              <a:t> </a:t>
            </a:r>
            <a:r>
              <a:rPr lang="en-GB" b="1" dirty="0" err="1" smtClean="0"/>
              <a:t>sikkerheten</a:t>
            </a:r>
            <a:endParaRPr lang="en-GB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«</a:t>
            </a:r>
            <a:r>
              <a:rPr lang="nb-NO" sz="2400" dirty="0"/>
              <a:t>erfaringen er at hvis teamet er konsentrert og hvis teamet er giret på å gjøre sjekklisten så går det veldig bra. Da blir den gjennomført ordentlig»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«jeg synes jo at den Time-</a:t>
            </a:r>
            <a:r>
              <a:rPr lang="nb-NO" sz="2400" dirty="0" err="1" smtClean="0"/>
              <a:t>out’en</a:t>
            </a:r>
            <a:r>
              <a:rPr lang="nb-NO" sz="2400" dirty="0" smtClean="0"/>
              <a:t> har gjort noe med teamet da, … at vi får kontakt med hverandre. </a:t>
            </a:r>
            <a:r>
              <a:rPr lang="nb-NO" sz="2400" dirty="0"/>
              <a:t>V</a:t>
            </a:r>
            <a:r>
              <a:rPr lang="nb-NO" sz="2400" dirty="0" smtClean="0"/>
              <a:t>i starter en samtale, sammen, før inngrepet begynner»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«jeg må si for min del da, så synes jeg det er blitt mye kjekkere å assistere etter at sjekklisten har kommet.… får vite litt mer om operasjonen før vi begynner……du blir en større del av teamet»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611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874</Words>
  <Application>Microsoft Office PowerPoint</Application>
  <PresentationFormat>Skjermfremvisning (4:3)</PresentationFormat>
  <Paragraphs>128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Office-tema</vt:lpstr>
      <vt:lpstr>1_Office-tema</vt:lpstr>
      <vt:lpstr>2_Office-tema</vt:lpstr>
      <vt:lpstr>TIMEOUT OPERASJONSSYKEPLEIERS ROLLE ER ESSENSIELL</vt:lpstr>
      <vt:lpstr>Kirurgi og operasjon</vt:lpstr>
      <vt:lpstr>PowerPoint-presentasjon</vt:lpstr>
      <vt:lpstr>Time-Out studien 2009  </vt:lpstr>
      <vt:lpstr>PowerPoint-presentasjon</vt:lpstr>
      <vt:lpstr>Kirurgisk sjekkliste på Haukeland</vt:lpstr>
      <vt:lpstr>Kvalitativ studie Haugen AS, et al 2012 A qualitative study  of WHO’s  Safe Surgical Checklist experiences two years after  implementation. 2. Nordic Patient Safety Research Congress Copenhagen 2012. </vt:lpstr>
      <vt:lpstr>Hva og hvordan?</vt:lpstr>
      <vt:lpstr>Sjekklisten optimaliserer sikkerheten</vt:lpstr>
      <vt:lpstr>Sikkerhet og effektivitet balanseres</vt:lpstr>
      <vt:lpstr>Sjekklisten for Trygg Kirurgi</vt:lpstr>
      <vt:lpstr>Om operasjonssykepleieren</vt:lpstr>
      <vt:lpstr>Tilpasset team involvering Wæhle HV et al. BMC Nursing 2012, 11:16</vt:lpstr>
      <vt:lpstr>Implikasjoner  </vt:lpstr>
      <vt:lpstr>OPERASJONSSYKEPLEIER</vt:lpstr>
      <vt:lpstr>PowerPoint-presentasjon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TIMEOUT OPERASJONSSYKEPLEIERS ROLLE ER ESSENSIELL</dc:title>
  <dc:creator>Arvid Steinar Haugen</dc:creator>
  <cp:lastModifiedBy>Arvid Steinar Haugen</cp:lastModifiedBy>
  <cp:revision>24</cp:revision>
  <cp:lastPrinted>2012-11-07T12:55:38Z</cp:lastPrinted>
  <dcterms:created xsi:type="dcterms:W3CDTF">2012-09-18T17:36:24Z</dcterms:created>
  <dcterms:modified xsi:type="dcterms:W3CDTF">2012-11-12T11:22:27Z</dcterms:modified>
</cp:coreProperties>
</file>