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71" r:id="rId4"/>
    <p:sldId id="272" r:id="rId5"/>
    <p:sldId id="280" r:id="rId6"/>
    <p:sldId id="283" r:id="rId7"/>
    <p:sldId id="284" r:id="rId8"/>
    <p:sldId id="285" r:id="rId9"/>
    <p:sldId id="286" r:id="rId10"/>
    <p:sldId id="287" r:id="rId11"/>
    <p:sldId id="288" r:id="rId12"/>
    <p:sldId id="263" r:id="rId13"/>
    <p:sldId id="264" r:id="rId14"/>
    <p:sldId id="265" r:id="rId15"/>
    <p:sldId id="277" r:id="rId16"/>
    <p:sldId id="279" r:id="rId17"/>
    <p:sldId id="273" r:id="rId18"/>
    <p:sldId id="258" r:id="rId19"/>
    <p:sldId id="278" r:id="rId20"/>
    <p:sldId id="267" r:id="rId21"/>
    <p:sldId id="268" r:id="rId22"/>
    <p:sldId id="281" r:id="rId23"/>
  </p:sldIdLst>
  <p:sldSz cx="9144000" cy="6858000" type="screen4x3"/>
  <p:notesSz cx="6797675" cy="9928225"/>
  <p:defaultTextStyle>
    <a:defPPr>
      <a:defRPr lang="nb-NO"/>
    </a:defPPr>
    <a:lvl1pPr algn="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E6E6E6"/>
    <a:srgbClr val="D7D7D7"/>
    <a:srgbClr val="C8C8C8"/>
    <a:srgbClr val="B7B7B7"/>
    <a:srgbClr val="A6A6A6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65" autoAdjust="0"/>
  </p:normalViewPr>
  <p:slideViewPr>
    <p:cSldViewPr snapToObject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EE91D605-DFFC-4245-BBF2-30B7EB2F9C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Arial" charset="0"/>
              </a:defRPr>
            </a:lvl1pPr>
          </a:lstStyle>
          <a:p>
            <a:pPr>
              <a:defRPr/>
            </a:pPr>
            <a:fld id="{09920DEA-3E11-4F89-8998-7EA4F7C46E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8775" y="358775"/>
            <a:ext cx="8424863" cy="530225"/>
          </a:xfrm>
          <a:prstGeom prst="rect">
            <a:avLst/>
          </a:prstGeom>
          <a:solidFill>
            <a:srgbClr val="F1F1F1">
              <a:alpha val="9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751638" y="358775"/>
            <a:ext cx="269875" cy="2698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751638" y="623888"/>
            <a:ext cx="269875" cy="2698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6481763" y="358775"/>
            <a:ext cx="269875" cy="2698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6483350" y="623888"/>
            <a:ext cx="269875" cy="269875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6213475" y="358775"/>
            <a:ext cx="269875" cy="269875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213475" y="623888"/>
            <a:ext cx="269875" cy="26987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5943600" y="358775"/>
            <a:ext cx="269875" cy="26987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5943600" y="623888"/>
            <a:ext cx="269875" cy="269875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5673725" y="358775"/>
            <a:ext cx="269875" cy="269875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Bilde 17" descr="BM_Logo_undertekst_2_rgb_179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55600"/>
            <a:ext cx="17637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457200" y="6092825"/>
            <a:ext cx="2133600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294063"/>
            <a:ext cx="8424863" cy="2609850"/>
          </a:xfrm>
        </p:spPr>
        <p:txBody>
          <a:bodyPr/>
          <a:lstStyle>
            <a:lvl1pPr marL="0" indent="12700">
              <a:spcBef>
                <a:spcPct val="0"/>
              </a:spcBef>
              <a:buFontTx/>
              <a:buNone/>
              <a:defRPr sz="2000"/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2206625"/>
            <a:ext cx="8424863" cy="90805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6" name="Rectangle 3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7" name="Rectangle 3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D1FB-0627-4502-8442-7D88605BAB1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75270-B6D8-4F99-B9DF-EA085FFEDD89}" type="datetime2">
              <a:rPr lang="nb-NO"/>
              <a:pPr>
                <a:defRPr/>
              </a:pPr>
              <a:t>tirsdag, 6. november 2012</a:t>
            </a:fld>
            <a:endParaRPr lang="nb-NO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5EB15-BA9B-491E-82F7-3308B6CD0A4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86550" y="1185863"/>
            <a:ext cx="2097088" cy="49403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95288" y="1185863"/>
            <a:ext cx="6138862" cy="49403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D333-7A95-42A3-97ED-EC5D3D969A80}" type="datetime2">
              <a:rPr lang="nb-NO"/>
              <a:pPr>
                <a:defRPr/>
              </a:pPr>
              <a:t>tirsdag, 6. november 2012</a:t>
            </a:fld>
            <a:endParaRPr lang="nb-NO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6704-6D95-4A73-8B50-FBEA673B0BF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tel, innhold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6346825" cy="8636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BA38B-8BBE-452C-85D5-D063D471208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6346825" cy="8636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395288" y="6597650"/>
            <a:ext cx="5624512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655320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BE2E5-19F6-431B-8E69-D1F7572802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785FE-45ED-4971-B701-3E62D013EB97}" type="datetime2">
              <a:rPr lang="nb-NO"/>
              <a:pPr>
                <a:defRPr/>
              </a:pPr>
              <a:t>tirsdag, 6. november 2012</a:t>
            </a:fld>
            <a:endParaRPr lang="nb-NO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81C69-273A-4D63-A7F1-3F44BECCC8F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F7B3-ED10-45BB-9E9C-BFE9CA8EC8FC}" type="datetime2">
              <a:rPr lang="nb-NO"/>
              <a:pPr>
                <a:defRPr/>
              </a:pPr>
              <a:t>tirsdag, 6. november 2012</a:t>
            </a:fld>
            <a:endParaRPr lang="nb-NO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7ED07-1829-4252-8F55-6CE5FBEA1CF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484438"/>
            <a:ext cx="4086225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5825" y="2484438"/>
            <a:ext cx="4087813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C333E-2E88-4F58-9476-222268ADF71F}" type="datetime2">
              <a:rPr lang="nb-NO"/>
              <a:pPr>
                <a:defRPr/>
              </a:pPr>
              <a:t>tirsdag, 6. november 2012</a:t>
            </a:fld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30044-5CB0-4B79-B74C-C009C8942B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D089-3049-4692-93DB-A6DCA19863B7}" type="datetime2">
              <a:rPr lang="nb-NO"/>
              <a:pPr>
                <a:defRPr/>
              </a:pPr>
              <a:t>tirsdag, 6. november 2012</a:t>
            </a:fld>
            <a:endParaRPr lang="nb-NO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B35C-414F-4DF8-A12A-CDE27DB9FAB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46C24-9E59-4BEF-91E6-104733F3F63E}" type="datetime2">
              <a:rPr lang="nb-NO"/>
              <a:pPr>
                <a:defRPr/>
              </a:pPr>
              <a:t>tirsdag, 6. november 2012</a:t>
            </a:fld>
            <a:endParaRPr lang="nb-NO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5493B-0488-4731-A713-D84B67B8B0F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C6B8-87D1-4D02-8E43-2DA66F3E99E5}" type="datetime2">
              <a:rPr lang="nb-NO"/>
              <a:pPr>
                <a:defRPr/>
              </a:pPr>
              <a:t>tirsdag, 6. november 2012</a:t>
            </a:fld>
            <a:endParaRPr lang="nb-NO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F8704-9A4E-42AF-8B38-7C23F20782E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BC678-0402-47F6-93B9-DA12E97532F5}" type="datetime2">
              <a:rPr lang="nb-NO"/>
              <a:pPr>
                <a:defRPr/>
              </a:pPr>
              <a:t>tirsdag, 6. november 2012</a:t>
            </a:fld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9AC04-F48C-44D6-90A7-AB90E928C28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EB8A9-D044-4D2A-A565-8E8857E57803}" type="datetime2">
              <a:rPr lang="nb-NO"/>
              <a:pPr>
                <a:defRPr/>
              </a:pPr>
              <a:t>tirsdag, 6. november 2012</a:t>
            </a:fld>
            <a:endParaRPr lang="nb-NO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D5788-918D-4190-BE69-F5902599644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58775" y="358775"/>
            <a:ext cx="8424863" cy="530225"/>
          </a:xfrm>
          <a:prstGeom prst="rect">
            <a:avLst/>
          </a:prstGeom>
          <a:solidFill>
            <a:srgbClr val="F1F1F1">
              <a:alpha val="9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85863"/>
            <a:ext cx="83883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84438"/>
            <a:ext cx="8326438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751638" y="358775"/>
            <a:ext cx="269875" cy="2698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751638" y="623888"/>
            <a:ext cx="269875" cy="2698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481763" y="358775"/>
            <a:ext cx="269875" cy="2698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483350" y="623888"/>
            <a:ext cx="269875" cy="269875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6213475" y="358775"/>
            <a:ext cx="269875" cy="269875"/>
          </a:xfrm>
          <a:prstGeom prst="rect">
            <a:avLst/>
          </a:prstGeom>
          <a:solidFill>
            <a:srgbClr val="B7B7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213475" y="623888"/>
            <a:ext cx="269875" cy="26987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943600" y="358775"/>
            <a:ext cx="269875" cy="269875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5943600" y="623888"/>
            <a:ext cx="269875" cy="269875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5673725" y="358775"/>
            <a:ext cx="269875" cy="269875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Bilde 17" descr="BM_Logo_undertekst_2_rgb_1795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9925" y="355600"/>
            <a:ext cx="17637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fld id="{832B3608-1A86-4FFD-99C0-54BE967C2EB7}" type="datetime2">
              <a:rPr lang="nb-NO"/>
              <a:pPr>
                <a:defRPr/>
              </a:pPr>
              <a:t>tirsdag, 6. november 2012</a:t>
            </a:fld>
            <a:endParaRPr lang="nb-NO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>
                <a:latin typeface="Arial" charset="0"/>
              </a:defRPr>
            </a:lvl1pPr>
          </a:lstStyle>
          <a:p>
            <a:pPr>
              <a:defRPr/>
            </a:pPr>
            <a:fld id="{A29B9CC0-3C0B-4C38-91B9-182711B1A96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6" r:id="rId12"/>
    <p:sldLayoutId id="214748375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4625" indent="-161925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1809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95350" indent="-1809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76450" indent="-1809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33650" indent="-1809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90850" indent="-1809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448050" indent="-1809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429000"/>
            <a:ext cx="8424863" cy="2609850"/>
          </a:xfrm>
        </p:spPr>
        <p:txBody>
          <a:bodyPr/>
          <a:lstStyle/>
          <a:p>
            <a:pPr eaLnBrk="1" hangingPunct="1"/>
            <a:r>
              <a:rPr lang="nb-NO" smtClean="0"/>
              <a:t>Geir Sverre Braut</a:t>
            </a:r>
          </a:p>
          <a:p>
            <a:pPr eaLnBrk="1" hangingPunct="1"/>
            <a:r>
              <a:rPr lang="nb-NO" smtClean="0"/>
              <a:t>assisterande direktør</a:t>
            </a:r>
          </a:p>
          <a:p>
            <a:pPr eaLnBrk="1" hangingPunct="1"/>
            <a:r>
              <a:rPr lang="nb-NO" smtClean="0"/>
              <a:t>Statens helsetilsyn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NSFLOs seminardagar</a:t>
            </a:r>
          </a:p>
          <a:p>
            <a:pPr eaLnBrk="1" hangingPunct="1"/>
            <a:r>
              <a:rPr lang="nb-NO" smtClean="0"/>
              <a:t>Bergen, 9. november 2012</a:t>
            </a:r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Trygg kirurgi i tilsynsperspektiv</a:t>
            </a:r>
            <a:endParaRPr lang="en-US" smtClean="0"/>
          </a:p>
        </p:txBody>
      </p:sp>
      <p:sp>
        <p:nvSpPr>
          <p:cNvPr id="5124" name="Rectangle 3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220C223-0A8A-45FA-87F6-D63F63342138}" type="slidenum">
              <a:rPr lang="nb-NO" smtClean="0"/>
              <a:pPr/>
              <a:t>1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 Risiko som uvisse om framtidige utfall</a:t>
            </a:r>
            <a:endParaRPr lang="en-US" smtClean="0"/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>
          <a:xfrm>
            <a:off x="457200" y="2276475"/>
            <a:ext cx="8326438" cy="3641725"/>
          </a:xfrm>
        </p:spPr>
        <p:txBody>
          <a:bodyPr/>
          <a:lstStyle/>
          <a:p>
            <a:pPr eaLnBrk="1" hangingPunct="1"/>
            <a:r>
              <a:rPr lang="nn-NO" sz="2400" smtClean="0"/>
              <a:t>Men risiko bør </a:t>
            </a:r>
            <a:r>
              <a:rPr lang="nn-NO" sz="2400" i="1" smtClean="0"/>
              <a:t>ikkje</a:t>
            </a:r>
            <a:r>
              <a:rPr lang="nn-NO" sz="2400" smtClean="0"/>
              <a:t> sjåast på som ein nødvendig eller ibuande, uforanderleg eigenskap ved ein aktivitet</a:t>
            </a:r>
          </a:p>
          <a:p>
            <a:pPr eaLnBrk="1" hangingPunct="1"/>
            <a:endParaRPr lang="nn-NO" sz="2400" smtClean="0"/>
          </a:p>
          <a:p>
            <a:pPr eaLnBrk="1" hangingPunct="1"/>
            <a:r>
              <a:rPr lang="nn-NO" sz="2400" smtClean="0"/>
              <a:t>Det er noko vi både kan og ønskjer å påverke</a:t>
            </a:r>
          </a:p>
          <a:p>
            <a:pPr eaLnBrk="1" hangingPunct="1"/>
            <a:endParaRPr lang="nn-NO" sz="2400" smtClean="0"/>
          </a:p>
          <a:p>
            <a:pPr eaLnBrk="1" hangingPunct="1"/>
            <a:r>
              <a:rPr lang="nn-NO" sz="2400" smtClean="0">
                <a:solidFill>
                  <a:schemeClr val="accent2"/>
                </a:solidFill>
              </a:rPr>
              <a:t>Risiko</a:t>
            </a:r>
            <a:r>
              <a:rPr lang="nn-NO" sz="2400" smtClean="0"/>
              <a:t> blir då meir i retning av settet av </a:t>
            </a:r>
            <a:r>
              <a:rPr lang="nn-NO" sz="2400" smtClean="0">
                <a:solidFill>
                  <a:schemeClr val="accent2"/>
                </a:solidFill>
              </a:rPr>
              <a:t>mogelege hendingar, og følgjene av desse med tilhøyrande uvisse</a:t>
            </a:r>
          </a:p>
          <a:p>
            <a:pPr lvl="1" eaLnBrk="1" hangingPunct="1">
              <a:buFontTx/>
              <a:buNone/>
            </a:pPr>
            <a:endParaRPr lang="nn-NO" sz="1000" smtClean="0"/>
          </a:p>
          <a:p>
            <a:pPr lvl="1" eaLnBrk="1" hangingPunct="1">
              <a:buFontTx/>
              <a:buNone/>
            </a:pPr>
            <a:r>
              <a:rPr lang="nn-NO" sz="2400" smtClean="0"/>
              <a:t>R = f ( c, u, c*, (p I k) ) </a:t>
            </a:r>
          </a:p>
          <a:p>
            <a:pPr lvl="1" eaLnBrk="1" hangingPunct="1">
              <a:buFontTx/>
              <a:buNone/>
            </a:pPr>
            <a:endParaRPr lang="nn-NO" sz="1000" smtClean="0"/>
          </a:p>
          <a:p>
            <a:pPr lvl="1" eaLnBrk="1" hangingPunct="1">
              <a:buFontTx/>
              <a:buNone/>
            </a:pPr>
            <a:r>
              <a:rPr lang="nn-NO" sz="1600" smtClean="0"/>
              <a:t>Fritt omskrive etter Aven T. Risikoanalyse. Oslo: 2008</a:t>
            </a:r>
          </a:p>
          <a:p>
            <a:pPr eaLnBrk="1" hangingPunct="1"/>
            <a:endParaRPr lang="en-US" smtClean="0"/>
          </a:p>
        </p:txBody>
      </p:sp>
      <p:sp>
        <p:nvSpPr>
          <p:cNvPr id="14340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230A95-C3CF-419F-8D95-42AC3AC5ADF5}" type="slidenum">
              <a:rPr lang="nb-NO" smtClean="0"/>
              <a:pPr/>
              <a:t>10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85863"/>
            <a:ext cx="8229600" cy="4975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n-NO" sz="2800" b="1" smtClean="0"/>
              <a:t>Danning av eit risikobilete føreset</a:t>
            </a:r>
          </a:p>
          <a:p>
            <a:pPr lvl="1" eaLnBrk="1" hangingPunct="1"/>
            <a:r>
              <a:rPr lang="nn-NO" sz="2400" smtClean="0"/>
              <a:t>System-, aktør- og prosesskunnskap</a:t>
            </a:r>
          </a:p>
          <a:p>
            <a:pPr lvl="1" eaLnBrk="1" hangingPunct="1"/>
            <a:r>
              <a:rPr lang="nn-NO" sz="2400" smtClean="0"/>
              <a:t>Erfaringsdata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 flipV="1">
            <a:off x="1187450" y="3357563"/>
            <a:ext cx="0" cy="2016125"/>
          </a:xfrm>
          <a:prstGeom prst="line">
            <a:avLst/>
          </a:prstGeom>
          <a:noFill/>
          <a:ln w="38100">
            <a:solidFill>
              <a:srgbClr val="3C19C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187450" y="3357563"/>
            <a:ext cx="2160588" cy="792162"/>
          </a:xfrm>
          <a:prstGeom prst="line">
            <a:avLst/>
          </a:prstGeom>
          <a:noFill/>
          <a:ln w="38100">
            <a:solidFill>
              <a:srgbClr val="3C19C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1187450" y="4652963"/>
            <a:ext cx="2160588" cy="720725"/>
          </a:xfrm>
          <a:prstGeom prst="line">
            <a:avLst/>
          </a:prstGeom>
          <a:noFill/>
          <a:ln w="38100">
            <a:solidFill>
              <a:srgbClr val="3C19C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5076825" y="3429000"/>
            <a:ext cx="1943100" cy="720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076825" y="4724400"/>
            <a:ext cx="1943100" cy="649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019925" y="3429000"/>
            <a:ext cx="0" cy="19446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348038" y="3789363"/>
            <a:ext cx="1728787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348038" y="3933825"/>
            <a:ext cx="17287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n-NO" sz="2400"/>
              <a:t>Hendingar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nn-NO" sz="1400"/>
              <a:t>”Uønskte”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nn-NO" sz="1400"/>
              <a:t>”Initierande”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827088" y="2924175"/>
            <a:ext cx="7129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276600" y="3068638"/>
            <a:ext cx="467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/>
              <a:t>Tidsline / Kausalline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187450" y="4149725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n-NO" sz="1800">
                <a:solidFill>
                  <a:srgbClr val="3C19CF"/>
                </a:solidFill>
              </a:rPr>
              <a:t>Årsaksanalysar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219700" y="40767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n-NO" sz="1800">
                <a:solidFill>
                  <a:schemeClr val="accent2"/>
                </a:solidFill>
              </a:rPr>
              <a:t>Konsekvens-analysar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164388" y="4076700"/>
            <a:ext cx="1223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>
                <a:solidFill>
                  <a:schemeClr val="accent2"/>
                </a:solidFill>
              </a:rPr>
              <a:t>Tap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3419475" y="5734050"/>
            <a:ext cx="446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716463" y="5876925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800"/>
              <a:t>(Beredskap)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Eksempel: Risikoanalyse av kreftbehandling</a:t>
            </a:r>
            <a:endParaRPr lang="en-US" smtClean="0"/>
          </a:p>
        </p:txBody>
      </p:sp>
      <p:sp>
        <p:nvSpPr>
          <p:cNvPr id="1638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Publisert kunnskap om risiko ved kreftbehandling</a:t>
            </a:r>
          </a:p>
          <a:p>
            <a:pPr eaLnBrk="1" hangingPunct="1"/>
            <a:r>
              <a:rPr lang="nb-NO" smtClean="0"/>
              <a:t>Data frå norske kjelder (NPE, Htil)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Sett saman til skriftleg notat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Drøfting i seminar over to dagar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Resultat: Dei 15 mest vesentlege uønskte hendingane</a:t>
            </a:r>
          </a:p>
          <a:p>
            <a:pPr eaLnBrk="1" hangingPunct="1"/>
            <a:endParaRPr lang="en-US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133158-A75B-40A3-9674-A19DD1876CE4}" type="slidenum">
              <a:rPr lang="nb-NO" smtClean="0"/>
              <a:pPr/>
              <a:t>12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>
          <a:xfrm>
            <a:off x="298450" y="819150"/>
            <a:ext cx="8388350" cy="893763"/>
          </a:xfrm>
        </p:spPr>
        <p:txBody>
          <a:bodyPr/>
          <a:lstStyle/>
          <a:p>
            <a:pPr eaLnBrk="1" hangingPunct="1"/>
            <a:r>
              <a:rPr lang="nb-NO" smtClean="0"/>
              <a:t>Risikobiletet vårt</a:t>
            </a:r>
            <a:endParaRPr lang="en-US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12913"/>
            <a:ext cx="7056437" cy="5008562"/>
          </a:xfrm>
          <a:noFill/>
        </p:spPr>
      </p:pic>
      <p:sp>
        <p:nvSpPr>
          <p:cNvPr id="17412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F6436-B759-4564-BEA4-A28976F508D6}" type="slidenum">
              <a:rPr lang="nb-NO" smtClean="0"/>
              <a:pPr/>
              <a:t>13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981075"/>
            <a:ext cx="5832475" cy="5740400"/>
          </a:xfrm>
          <a:noFill/>
        </p:spPr>
      </p:pic>
      <p:sp>
        <p:nvSpPr>
          <p:cNvPr id="18436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21EDD7-5B8D-4547-950E-31703CA52877}" type="slidenum">
              <a:rPr lang="nb-NO" smtClean="0"/>
              <a:pPr/>
              <a:t>14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mtClean="0"/>
          </a:p>
        </p:txBody>
      </p:sp>
      <p:sp>
        <p:nvSpPr>
          <p:cNvPr id="19459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E448BD-C569-4BB4-8451-B910D59854E9}" type="slidenum">
              <a:rPr lang="nb-NO" smtClean="0"/>
              <a:pPr/>
              <a:t>15</a:t>
            </a:fld>
            <a:endParaRPr lang="nb-NO" smtClean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795338"/>
            <a:ext cx="4643437" cy="5926137"/>
          </a:xfrm>
          <a:noFill/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1412875"/>
            <a:ext cx="3478213" cy="452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395288" y="1154113"/>
            <a:ext cx="8388350" cy="893762"/>
          </a:xfrm>
        </p:spPr>
        <p:txBody>
          <a:bodyPr/>
          <a:lstStyle/>
          <a:p>
            <a:r>
              <a:rPr lang="nb-NO" smtClean="0"/>
              <a:t>Eit døme på vurdering i etterkant</a:t>
            </a:r>
          </a:p>
        </p:txBody>
      </p:sp>
      <p:sp>
        <p:nvSpPr>
          <p:cNvPr id="20483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5DA987-5C9E-4860-8119-D65117EF3662}" type="slidenum">
              <a:rPr lang="nb-NO" smtClean="0"/>
              <a:pPr/>
              <a:t>16</a:t>
            </a:fld>
            <a:endParaRPr lang="nb-NO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586038"/>
            <a:ext cx="2720975" cy="3516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4688" y="4643438"/>
            <a:ext cx="5354637" cy="1458912"/>
          </a:xfrm>
          <a:noFill/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2047875"/>
            <a:ext cx="5719762" cy="216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85863"/>
            <a:ext cx="8229600" cy="4975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n-NO" sz="2800" b="1" smtClean="0"/>
              <a:t> Kor kan vi ”angripe” denne figuren for å redusrere risiko?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 flipV="1">
            <a:off x="1187450" y="3357563"/>
            <a:ext cx="0" cy="2016125"/>
          </a:xfrm>
          <a:prstGeom prst="line">
            <a:avLst/>
          </a:prstGeom>
          <a:noFill/>
          <a:ln w="38100">
            <a:solidFill>
              <a:srgbClr val="3C19C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187450" y="3357563"/>
            <a:ext cx="2160588" cy="792162"/>
          </a:xfrm>
          <a:prstGeom prst="line">
            <a:avLst/>
          </a:prstGeom>
          <a:noFill/>
          <a:ln w="38100">
            <a:solidFill>
              <a:srgbClr val="3C19C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1187450" y="4652963"/>
            <a:ext cx="2160588" cy="720725"/>
          </a:xfrm>
          <a:prstGeom prst="line">
            <a:avLst/>
          </a:prstGeom>
          <a:noFill/>
          <a:ln w="38100">
            <a:solidFill>
              <a:srgbClr val="3C19CF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5076825" y="3429000"/>
            <a:ext cx="1943100" cy="7207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076825" y="4724400"/>
            <a:ext cx="1943100" cy="649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7019925" y="3429000"/>
            <a:ext cx="0" cy="19446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348038" y="3789363"/>
            <a:ext cx="1728787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348038" y="3933825"/>
            <a:ext cx="17287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n-NO" sz="2400"/>
              <a:t>Hendingar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nn-NO" sz="1400"/>
              <a:t>”Uønskte”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nn-NO" sz="1400"/>
              <a:t>”Initierande”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827088" y="2924175"/>
            <a:ext cx="7129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76600" y="3068638"/>
            <a:ext cx="4679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/>
              <a:t>Tidsline / Kausalline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187450" y="4149725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n-NO" sz="1800">
                <a:solidFill>
                  <a:srgbClr val="3C19CF"/>
                </a:solidFill>
              </a:rPr>
              <a:t>Årsaksanalysar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219700" y="40767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n-NO" sz="1800">
                <a:solidFill>
                  <a:schemeClr val="accent2"/>
                </a:solidFill>
              </a:rPr>
              <a:t>Konsekvens-analysar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7164388" y="4076700"/>
            <a:ext cx="1223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400">
                <a:solidFill>
                  <a:schemeClr val="accent2"/>
                </a:solidFill>
              </a:rPr>
              <a:t>Tap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3419475" y="5734050"/>
            <a:ext cx="44656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716463" y="5876925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800"/>
              <a:t>(Beredskap)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6119812" cy="503238"/>
          </a:xfrm>
        </p:spPr>
        <p:txBody>
          <a:bodyPr/>
          <a:lstStyle/>
          <a:p>
            <a:pPr eaLnBrk="1" hangingPunct="1"/>
            <a:endParaRPr lang="nn-NO" smtClean="0"/>
          </a:p>
        </p:txBody>
      </p:sp>
      <p:pic>
        <p:nvPicPr>
          <p:cNvPr id="22531" name="Picture 3" descr="Utstein_formula_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052513"/>
            <a:ext cx="8280400" cy="4559300"/>
          </a:xfrm>
          <a:noFill/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4149725"/>
            <a:ext cx="8353425" cy="2216150"/>
          </a:xfrm>
          <a:noFill/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3100" y="3976688"/>
            <a:ext cx="7343775" cy="455612"/>
          </a:xfrm>
          <a:noFill/>
        </p:spPr>
      </p:pic>
      <p:sp>
        <p:nvSpPr>
          <p:cNvPr id="22534" name="Plassholder for lysbildenumm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FF6696E-CADB-4BB4-8119-697FE6EB0505}" type="slidenum">
              <a:rPr lang="nb-NO" smtClean="0"/>
              <a:pPr/>
              <a:t>18</a:t>
            </a:fld>
            <a:endParaRPr lang="nb-NO" smtClean="0"/>
          </a:p>
        </p:txBody>
      </p:sp>
      <p:sp>
        <p:nvSpPr>
          <p:cNvPr id="22535" name="Freeform 6"/>
          <p:cNvSpPr>
            <a:spLocks/>
          </p:cNvSpPr>
          <p:nvPr/>
        </p:nvSpPr>
        <p:spPr bwMode="auto">
          <a:xfrm>
            <a:off x="539750" y="1052513"/>
            <a:ext cx="4019550" cy="2016125"/>
          </a:xfrm>
          <a:custGeom>
            <a:avLst/>
            <a:gdLst>
              <a:gd name="T0" fmla="*/ 2147483647 w 2532"/>
              <a:gd name="T1" fmla="*/ 0 h 1270"/>
              <a:gd name="T2" fmla="*/ 2147483647 w 2532"/>
              <a:gd name="T3" fmla="*/ 2147483647 h 1270"/>
              <a:gd name="T4" fmla="*/ 2147483647 w 2532"/>
              <a:gd name="T5" fmla="*/ 2147483647 h 1270"/>
              <a:gd name="T6" fmla="*/ 0 w 2532"/>
              <a:gd name="T7" fmla="*/ 2147483647 h 1270"/>
              <a:gd name="T8" fmla="*/ 0 60000 65536"/>
              <a:gd name="T9" fmla="*/ 0 60000 65536"/>
              <a:gd name="T10" fmla="*/ 0 60000 65536"/>
              <a:gd name="T11" fmla="*/ 0 60000 65536"/>
              <a:gd name="T12" fmla="*/ 0 w 2532"/>
              <a:gd name="T13" fmla="*/ 0 h 1270"/>
              <a:gd name="T14" fmla="*/ 2532 w 2532"/>
              <a:gd name="T15" fmla="*/ 1270 h 12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32" h="1270">
                <a:moveTo>
                  <a:pt x="91" y="0"/>
                </a:moveTo>
                <a:cubicBezTo>
                  <a:pt x="937" y="26"/>
                  <a:pt x="1784" y="53"/>
                  <a:pt x="2132" y="227"/>
                </a:cubicBezTo>
                <a:cubicBezTo>
                  <a:pt x="2480" y="401"/>
                  <a:pt x="2532" y="869"/>
                  <a:pt x="2177" y="1043"/>
                </a:cubicBezTo>
                <a:cubicBezTo>
                  <a:pt x="1822" y="1217"/>
                  <a:pt x="355" y="1232"/>
                  <a:pt x="0" y="127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877888"/>
            <a:ext cx="7705725" cy="1152525"/>
          </a:xfrm>
        </p:spPr>
        <p:txBody>
          <a:bodyPr/>
          <a:lstStyle/>
          <a:p>
            <a:pPr eaLnBrk="1" hangingPunct="1"/>
            <a:r>
              <a:rPr lang="nn-NO" smtClean="0">
                <a:cs typeface="Arial" charset="0"/>
              </a:rPr>
              <a:t>Personleg eller institusjonelt ansvar 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857375"/>
            <a:ext cx="7921625" cy="4697413"/>
          </a:xfrm>
        </p:spPr>
        <p:txBody>
          <a:bodyPr/>
          <a:lstStyle/>
          <a:p>
            <a:pPr marL="180975" indent="-180975" eaLnBrk="1" hangingPunct="1"/>
            <a:endParaRPr lang="nb-NO" sz="2400" smtClean="0">
              <a:cs typeface="Arial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59113" y="2349500"/>
            <a:ext cx="331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b-NO" sz="2800" b="1">
              <a:solidFill>
                <a:schemeClr val="accent2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55875" y="2468563"/>
            <a:ext cx="410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n-NO" sz="2000" b="1">
                <a:solidFill>
                  <a:schemeClr val="accent2"/>
                </a:solidFill>
              </a:rPr>
              <a:t>Fagleg forsvarleg verksemd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39750" y="4437063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n-NO" b="1">
                <a:solidFill>
                  <a:schemeClr val="accent2"/>
                </a:solidFill>
              </a:rPr>
              <a:t>Den profesjonelle sjølvråderetten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48263" y="4437063"/>
            <a:ext cx="3529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n-NO" b="1">
                <a:solidFill>
                  <a:schemeClr val="accent2"/>
                </a:solidFill>
              </a:rPr>
              <a:t>Internkontrollen i organisasjonen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2555875" y="3068638"/>
            <a:ext cx="1295400" cy="115252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292725" y="3068638"/>
            <a:ext cx="1152525" cy="1223962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827088" y="5300663"/>
            <a:ext cx="2736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n-NO" sz="1400" b="1">
                <a:solidFill>
                  <a:schemeClr val="accent2"/>
                </a:solidFill>
              </a:rPr>
              <a:t>( Helsepersonell som individ og som profesjonsgrupper</a:t>
            </a:r>
            <a:r>
              <a:rPr lang="en-GB" sz="1400" b="1">
                <a:solidFill>
                  <a:schemeClr val="accent2"/>
                </a:solidFill>
              </a:rPr>
              <a:t> )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003800" y="5300663"/>
            <a:ext cx="3529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chemeClr val="accent2"/>
                </a:solidFill>
              </a:rPr>
              <a:t>( </a:t>
            </a:r>
            <a:r>
              <a:rPr lang="nn-NO" sz="1400" b="1">
                <a:solidFill>
                  <a:schemeClr val="accent2"/>
                </a:solidFill>
              </a:rPr>
              <a:t>Jf. Krav om internkontroll i lovgjevinga )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042988" y="32131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b-NO" sz="2800" b="1">
              <a:solidFill>
                <a:schemeClr val="accent2"/>
              </a:solidFill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476375" y="3141663"/>
            <a:ext cx="14398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n-NO" sz="1600" b="1"/>
              <a:t>Tradisjonelt sterk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011863" y="3141663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n-NO" sz="1600" b="1"/>
              <a:t>Framleis ganske svak</a:t>
            </a:r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3455988" y="4603750"/>
            <a:ext cx="1762125" cy="1270000"/>
          </a:xfrm>
          <a:custGeom>
            <a:avLst/>
            <a:gdLst>
              <a:gd name="T0" fmla="*/ 2147483647 w 1110"/>
              <a:gd name="T1" fmla="*/ 2147483647 h 800"/>
              <a:gd name="T2" fmla="*/ 2147483647 w 1110"/>
              <a:gd name="T3" fmla="*/ 2147483647 h 800"/>
              <a:gd name="T4" fmla="*/ 2147483647 w 1110"/>
              <a:gd name="T5" fmla="*/ 2147483647 h 800"/>
              <a:gd name="T6" fmla="*/ 2147483647 w 1110"/>
              <a:gd name="T7" fmla="*/ 2147483647 h 800"/>
              <a:gd name="T8" fmla="*/ 2147483647 w 1110"/>
              <a:gd name="T9" fmla="*/ 2147483647 h 800"/>
              <a:gd name="T10" fmla="*/ 2147483647 w 1110"/>
              <a:gd name="T11" fmla="*/ 2147483647 h 800"/>
              <a:gd name="T12" fmla="*/ 2147483647 w 1110"/>
              <a:gd name="T13" fmla="*/ 2147483647 h 800"/>
              <a:gd name="T14" fmla="*/ 2147483647 w 1110"/>
              <a:gd name="T15" fmla="*/ 2147483647 h 800"/>
              <a:gd name="T16" fmla="*/ 2147483647 w 1110"/>
              <a:gd name="T17" fmla="*/ 2147483647 h 800"/>
              <a:gd name="T18" fmla="*/ 2147483647 w 1110"/>
              <a:gd name="T19" fmla="*/ 2147483647 h 800"/>
              <a:gd name="T20" fmla="*/ 2147483647 w 1110"/>
              <a:gd name="T21" fmla="*/ 2147483647 h 800"/>
              <a:gd name="T22" fmla="*/ 2147483647 w 1110"/>
              <a:gd name="T23" fmla="*/ 2147483647 h 800"/>
              <a:gd name="T24" fmla="*/ 2147483647 w 1110"/>
              <a:gd name="T25" fmla="*/ 2147483647 h 800"/>
              <a:gd name="T26" fmla="*/ 2147483647 w 1110"/>
              <a:gd name="T27" fmla="*/ 2147483647 h 800"/>
              <a:gd name="T28" fmla="*/ 2147483647 w 1110"/>
              <a:gd name="T29" fmla="*/ 2147483647 h 800"/>
              <a:gd name="T30" fmla="*/ 2147483647 w 1110"/>
              <a:gd name="T31" fmla="*/ 2147483647 h 800"/>
              <a:gd name="T32" fmla="*/ 2147483647 w 1110"/>
              <a:gd name="T33" fmla="*/ 2147483647 h 800"/>
              <a:gd name="T34" fmla="*/ 2147483647 w 1110"/>
              <a:gd name="T35" fmla="*/ 2147483647 h 800"/>
              <a:gd name="T36" fmla="*/ 2147483647 w 1110"/>
              <a:gd name="T37" fmla="*/ 2147483647 h 800"/>
              <a:gd name="T38" fmla="*/ 2147483647 w 1110"/>
              <a:gd name="T39" fmla="*/ 2147483647 h 800"/>
              <a:gd name="T40" fmla="*/ 2147483647 w 1110"/>
              <a:gd name="T41" fmla="*/ 2147483647 h 800"/>
              <a:gd name="T42" fmla="*/ 2147483647 w 1110"/>
              <a:gd name="T43" fmla="*/ 2147483647 h 800"/>
              <a:gd name="T44" fmla="*/ 0 w 1110"/>
              <a:gd name="T45" fmla="*/ 2147483647 h 800"/>
              <a:gd name="T46" fmla="*/ 2147483647 w 1110"/>
              <a:gd name="T47" fmla="*/ 2147483647 h 800"/>
              <a:gd name="T48" fmla="*/ 2147483647 w 1110"/>
              <a:gd name="T49" fmla="*/ 2147483647 h 800"/>
              <a:gd name="T50" fmla="*/ 2147483647 w 1110"/>
              <a:gd name="T51" fmla="*/ 2147483647 h 800"/>
              <a:gd name="T52" fmla="*/ 2147483647 w 1110"/>
              <a:gd name="T53" fmla="*/ 2147483647 h 800"/>
              <a:gd name="T54" fmla="*/ 2147483647 w 1110"/>
              <a:gd name="T55" fmla="*/ 2147483647 h 800"/>
              <a:gd name="T56" fmla="*/ 2147483647 w 1110"/>
              <a:gd name="T57" fmla="*/ 2147483647 h 8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110"/>
              <a:gd name="T88" fmla="*/ 0 h 800"/>
              <a:gd name="T89" fmla="*/ 1110 w 1110"/>
              <a:gd name="T90" fmla="*/ 800 h 8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110" h="800">
                <a:moveTo>
                  <a:pt x="110" y="149"/>
                </a:moveTo>
                <a:cubicBezTo>
                  <a:pt x="121" y="146"/>
                  <a:pt x="135" y="148"/>
                  <a:pt x="144" y="141"/>
                </a:cubicBezTo>
                <a:cubicBezTo>
                  <a:pt x="193" y="103"/>
                  <a:pt x="100" y="125"/>
                  <a:pt x="178" y="99"/>
                </a:cubicBezTo>
                <a:cubicBezTo>
                  <a:pt x="203" y="91"/>
                  <a:pt x="229" y="88"/>
                  <a:pt x="254" y="82"/>
                </a:cubicBezTo>
                <a:cubicBezTo>
                  <a:pt x="336" y="0"/>
                  <a:pt x="484" y="32"/>
                  <a:pt x="593" y="22"/>
                </a:cubicBezTo>
                <a:cubicBezTo>
                  <a:pt x="613" y="25"/>
                  <a:pt x="634" y="22"/>
                  <a:pt x="652" y="31"/>
                </a:cubicBezTo>
                <a:cubicBezTo>
                  <a:pt x="665" y="37"/>
                  <a:pt x="664" y="61"/>
                  <a:pt x="678" y="65"/>
                </a:cubicBezTo>
                <a:cubicBezTo>
                  <a:pt x="716" y="76"/>
                  <a:pt x="757" y="70"/>
                  <a:pt x="796" y="73"/>
                </a:cubicBezTo>
                <a:cubicBezTo>
                  <a:pt x="836" y="79"/>
                  <a:pt x="876" y="81"/>
                  <a:pt x="915" y="90"/>
                </a:cubicBezTo>
                <a:cubicBezTo>
                  <a:pt x="925" y="92"/>
                  <a:pt x="931" y="102"/>
                  <a:pt x="940" y="107"/>
                </a:cubicBezTo>
                <a:cubicBezTo>
                  <a:pt x="978" y="129"/>
                  <a:pt x="1016" y="141"/>
                  <a:pt x="1059" y="149"/>
                </a:cubicBezTo>
                <a:cubicBezTo>
                  <a:pt x="1039" y="209"/>
                  <a:pt x="1031" y="205"/>
                  <a:pt x="1059" y="276"/>
                </a:cubicBezTo>
                <a:cubicBezTo>
                  <a:pt x="1067" y="295"/>
                  <a:pt x="1093" y="327"/>
                  <a:pt x="1093" y="327"/>
                </a:cubicBezTo>
                <a:cubicBezTo>
                  <a:pt x="1100" y="399"/>
                  <a:pt x="1110" y="464"/>
                  <a:pt x="1076" y="531"/>
                </a:cubicBezTo>
                <a:cubicBezTo>
                  <a:pt x="1061" y="599"/>
                  <a:pt x="1039" y="597"/>
                  <a:pt x="999" y="649"/>
                </a:cubicBezTo>
                <a:cubicBezTo>
                  <a:pt x="974" y="755"/>
                  <a:pt x="925" y="750"/>
                  <a:pt x="822" y="759"/>
                </a:cubicBezTo>
                <a:cubicBezTo>
                  <a:pt x="669" y="800"/>
                  <a:pt x="580" y="772"/>
                  <a:pt x="381" y="768"/>
                </a:cubicBezTo>
                <a:cubicBezTo>
                  <a:pt x="339" y="753"/>
                  <a:pt x="296" y="742"/>
                  <a:pt x="254" y="725"/>
                </a:cubicBezTo>
                <a:cubicBezTo>
                  <a:pt x="211" y="682"/>
                  <a:pt x="185" y="675"/>
                  <a:pt x="135" y="641"/>
                </a:cubicBezTo>
                <a:cubicBezTo>
                  <a:pt x="120" y="631"/>
                  <a:pt x="101" y="631"/>
                  <a:pt x="85" y="624"/>
                </a:cubicBezTo>
                <a:cubicBezTo>
                  <a:pt x="73" y="619"/>
                  <a:pt x="61" y="614"/>
                  <a:pt x="51" y="607"/>
                </a:cubicBezTo>
                <a:cubicBezTo>
                  <a:pt x="41" y="600"/>
                  <a:pt x="34" y="589"/>
                  <a:pt x="25" y="581"/>
                </a:cubicBezTo>
                <a:cubicBezTo>
                  <a:pt x="17" y="575"/>
                  <a:pt x="8" y="570"/>
                  <a:pt x="0" y="564"/>
                </a:cubicBezTo>
                <a:cubicBezTo>
                  <a:pt x="3" y="542"/>
                  <a:pt x="0" y="518"/>
                  <a:pt x="8" y="497"/>
                </a:cubicBezTo>
                <a:cubicBezTo>
                  <a:pt x="12" y="485"/>
                  <a:pt x="28" y="482"/>
                  <a:pt x="34" y="471"/>
                </a:cubicBezTo>
                <a:cubicBezTo>
                  <a:pt x="40" y="461"/>
                  <a:pt x="39" y="448"/>
                  <a:pt x="42" y="437"/>
                </a:cubicBezTo>
                <a:cubicBezTo>
                  <a:pt x="37" y="377"/>
                  <a:pt x="34" y="339"/>
                  <a:pt x="17" y="285"/>
                </a:cubicBezTo>
                <a:cubicBezTo>
                  <a:pt x="35" y="195"/>
                  <a:pt x="28" y="177"/>
                  <a:pt x="110" y="158"/>
                </a:cubicBezTo>
                <a:cubicBezTo>
                  <a:pt x="131" y="125"/>
                  <a:pt x="134" y="125"/>
                  <a:pt x="110" y="14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708400" y="4868863"/>
            <a:ext cx="1295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n-NO" sz="1400" b="1"/>
              <a:t>Eksisterer denne kontakten?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>
          <a:xfrm>
            <a:off x="395288" y="1425388"/>
            <a:ext cx="8388350" cy="893763"/>
          </a:xfrm>
        </p:spPr>
        <p:txBody>
          <a:bodyPr/>
          <a:lstStyle/>
          <a:p>
            <a:r>
              <a:rPr lang="nb-NO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Forsvarleg</a:t>
            </a:r>
            <a:r>
              <a:rPr lang="nb-NO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verksemd</a:t>
            </a:r>
            <a:r>
              <a:rPr lang="nb-NO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- § 4 - kjernekravet i </a:t>
            </a:r>
            <a:r>
              <a:rPr lang="nb-NO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hpl</a:t>
            </a: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195" name="Plassholder for innhold 2"/>
          <p:cNvSpPr>
            <a:spLocks noGrp="1"/>
          </p:cNvSpPr>
          <p:nvPr>
            <p:ph idx="4294967295"/>
          </p:nvPr>
        </p:nvSpPr>
        <p:spPr>
          <a:xfrm>
            <a:off x="457200" y="2157787"/>
            <a:ext cx="8326438" cy="4428565"/>
          </a:xfrm>
        </p:spPr>
        <p:txBody>
          <a:bodyPr/>
          <a:lstStyle/>
          <a:p>
            <a:pPr fontAlgn="t"/>
            <a:r>
              <a:rPr lang="nb-NO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       </a:t>
            </a:r>
            <a:r>
              <a:rPr lang="nb-NO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Helsepersonell skal utføre sitt arbeid i samsvar med de krav til </a:t>
            </a:r>
            <a:r>
              <a:rPr lang="nb-NO" sz="18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faglig forsvarlighet og omsorgsfull hjelp </a:t>
            </a:r>
            <a:r>
              <a:rPr lang="nb-NO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som kan forventes ut fra helsepersonellets </a:t>
            </a:r>
            <a:r>
              <a:rPr lang="nb-NO" sz="18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kvalifikasjoner</a:t>
            </a:r>
            <a:r>
              <a:rPr lang="nb-NO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nb-NO" sz="18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arbeidets karakter </a:t>
            </a:r>
            <a:r>
              <a:rPr lang="nb-NO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og </a:t>
            </a:r>
            <a:r>
              <a:rPr lang="nb-NO" sz="18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situasjonen for øvrig</a:t>
            </a:r>
            <a:r>
              <a:rPr lang="nb-NO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fontAlgn="t"/>
            <a:endParaRPr lang="nb-NO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fontAlgn="t"/>
            <a:r>
              <a:rPr lang="nb-NO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       Helsepersonell skal innrette seg etter sine faglige kvalifikasjoner, og skal </a:t>
            </a:r>
            <a:r>
              <a:rPr lang="nb-NO" sz="18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innhente bistand eller henvise</a:t>
            </a:r>
            <a:r>
              <a:rPr lang="nb-NO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pasienter videre der dette er nødvendig og mulig. Dersom pasientens behov tilsier det, skal yrkesutøvelsen skje ved </a:t>
            </a:r>
            <a:r>
              <a:rPr lang="nb-NO" sz="18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samarbeid og samhandling</a:t>
            </a:r>
            <a:r>
              <a:rPr lang="nb-NO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med annet kvalifisert personell. Helsepersonell har plikt til å delta i arbeid med individuell plan når en pasient eller bruker har rett til slik plan etter pasient- og brukerrettighetsloven § 2-5.</a:t>
            </a:r>
          </a:p>
          <a:p>
            <a:pPr fontAlgn="t"/>
            <a:endParaRPr lang="nb-NO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fontAlgn="t"/>
            <a:r>
              <a:rPr lang="nb-NO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       Ved samarbeid med annet helsepersonell, skal legen og tannlegen ta beslutninger i henholdsvis medisinske og odontologiske spørsmål som gjelder undersøkelse og behandling av den enkelte pasient. </a:t>
            </a:r>
            <a:r>
              <a:rPr lang="nb-NO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nb-NO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196" name="Plassholder for lysbilde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F7AFE2E-B61F-4621-BED4-618F806F63F2}" type="slidenum">
              <a:rPr lang="nb-NO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</a:t>
            </a:fld>
            <a:endParaRPr lang="nb-NO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89025"/>
            <a:ext cx="5338763" cy="503238"/>
          </a:xfrm>
        </p:spPr>
        <p:txBody>
          <a:bodyPr/>
          <a:lstStyle/>
          <a:p>
            <a:pPr eaLnBrk="1" hangingPunct="1"/>
            <a:r>
              <a:rPr lang="nn-NO" smtClean="0"/>
              <a:t>Innhaldet i internkontrollen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229600" cy="4421187"/>
          </a:xfrm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</a:pPr>
            <a:r>
              <a:rPr lang="nn-NO" sz="2400" smtClean="0"/>
              <a:t>Oppgåver og </a:t>
            </a:r>
            <a:r>
              <a:rPr lang="nn-NO" sz="2400" smtClean="0">
                <a:solidFill>
                  <a:schemeClr val="accent2"/>
                </a:solidFill>
              </a:rPr>
              <a:t>mål for verksemda</a:t>
            </a:r>
            <a:r>
              <a:rPr lang="nn-NO" sz="2400" smtClean="0"/>
              <a:t> </a:t>
            </a:r>
            <a:r>
              <a:rPr lang="nn-NO" sz="2400" smtClean="0">
                <a:solidFill>
                  <a:schemeClr val="accent2"/>
                </a:solidFill>
              </a:rPr>
              <a:t>og utviklingsarbeidet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nn-NO" sz="2400" smtClean="0"/>
              <a:t>Ansvars- og oppgåvefordeling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nn-NO" sz="2400" smtClean="0"/>
              <a:t>Tilgang til lovar og forskrifter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nn-NO" sz="2400" smtClean="0"/>
              <a:t>Nødvendig kunnskap og dugleik, utnytting av </a:t>
            </a:r>
            <a:r>
              <a:rPr lang="nn-NO" sz="2400" smtClean="0">
                <a:solidFill>
                  <a:schemeClr val="accent2"/>
                </a:solidFill>
              </a:rPr>
              <a:t>medarbeidarrøynsler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nn-NO" sz="2400" smtClean="0">
                <a:solidFill>
                  <a:schemeClr val="accent2"/>
                </a:solidFill>
              </a:rPr>
              <a:t>Røynsler frå pasientar og pårørande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nn-NO" sz="2400" smtClean="0"/>
              <a:t>Oversyn over område med </a:t>
            </a:r>
            <a:r>
              <a:rPr lang="nn-NO" sz="2400" smtClean="0">
                <a:solidFill>
                  <a:schemeClr val="accent2"/>
                </a:solidFill>
              </a:rPr>
              <a:t>fare for svikt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nn-NO" sz="2400" smtClean="0"/>
              <a:t>Prosedyrar, irekna </a:t>
            </a:r>
            <a:r>
              <a:rPr lang="nn-NO" sz="2400" smtClean="0">
                <a:solidFill>
                  <a:schemeClr val="accent2"/>
                </a:solidFill>
              </a:rPr>
              <a:t>korrigering av avvik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nn-NO" sz="2400" smtClean="0"/>
              <a:t>Systematisk </a:t>
            </a:r>
            <a:r>
              <a:rPr lang="nn-NO" sz="2400" smtClean="0">
                <a:solidFill>
                  <a:schemeClr val="accent2"/>
                </a:solidFill>
              </a:rPr>
              <a:t>gjennomgang av internkontroll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338762" cy="503238"/>
          </a:xfrm>
        </p:spPr>
        <p:txBody>
          <a:bodyPr/>
          <a:lstStyle/>
          <a:p>
            <a:pPr eaLnBrk="1" hangingPunct="1"/>
            <a:endParaRPr lang="nn-NO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8424863" cy="5543550"/>
          </a:xfrm>
        </p:spPr>
        <p:txBody>
          <a:bodyPr/>
          <a:lstStyle/>
          <a:p>
            <a:pPr marL="342900" indent="-342900" eaLnBrk="1" hangingPunct="1">
              <a:lnSpc>
                <a:spcPct val="95000"/>
              </a:lnSpc>
            </a:pPr>
            <a:r>
              <a:rPr lang="nn-NO" sz="2400" smtClean="0">
                <a:solidFill>
                  <a:schemeClr val="accent2"/>
                </a:solidFill>
              </a:rPr>
              <a:t>Mål for verksemda</a:t>
            </a:r>
            <a:r>
              <a:rPr lang="nn-NO" sz="2400" smtClean="0"/>
              <a:t> </a:t>
            </a:r>
            <a:r>
              <a:rPr lang="nn-NO" sz="2400" smtClean="0">
                <a:solidFill>
                  <a:schemeClr val="accent2"/>
                </a:solidFill>
              </a:rPr>
              <a:t>og utviklingsarbeidet</a:t>
            </a:r>
          </a:p>
          <a:p>
            <a:pPr marL="742950" lvl="1" indent="-285750" eaLnBrk="1" hangingPunct="1">
              <a:lnSpc>
                <a:spcPct val="95000"/>
              </a:lnSpc>
            </a:pPr>
            <a:r>
              <a:rPr lang="nn-NO" smtClean="0"/>
              <a:t>Kva tenkjer leiinga om fall, infeksjonar, rifter, responstider, suicid?</a:t>
            </a:r>
          </a:p>
          <a:p>
            <a:pPr marL="342900" indent="-342900" eaLnBrk="1" hangingPunct="1">
              <a:lnSpc>
                <a:spcPct val="95000"/>
              </a:lnSpc>
            </a:pPr>
            <a:r>
              <a:rPr lang="nn-NO" sz="2400" smtClean="0">
                <a:solidFill>
                  <a:schemeClr val="accent2"/>
                </a:solidFill>
              </a:rPr>
              <a:t>Medarbeidarrøynsler</a:t>
            </a:r>
          </a:p>
          <a:p>
            <a:pPr marL="742950" lvl="1" indent="-285750" eaLnBrk="1" hangingPunct="1">
              <a:lnSpc>
                <a:spcPct val="95000"/>
              </a:lnSpc>
            </a:pPr>
            <a:r>
              <a:rPr lang="nn-NO" smtClean="0"/>
              <a:t>Korleis er samspelet mellom leiinga og dei tilsette ved fastlegginga av kva som skal sjåast på som godt (nok)?</a:t>
            </a:r>
          </a:p>
          <a:p>
            <a:pPr marL="342900" indent="-342900" eaLnBrk="1" hangingPunct="1">
              <a:lnSpc>
                <a:spcPct val="95000"/>
              </a:lnSpc>
            </a:pPr>
            <a:r>
              <a:rPr lang="nn-NO" sz="2400" smtClean="0">
                <a:solidFill>
                  <a:schemeClr val="accent2"/>
                </a:solidFill>
              </a:rPr>
              <a:t>Røynsler frå pasientar og pårørande</a:t>
            </a:r>
          </a:p>
          <a:p>
            <a:pPr marL="742950" lvl="1" indent="-285750" eaLnBrk="1" hangingPunct="1">
              <a:lnSpc>
                <a:spcPct val="95000"/>
              </a:lnSpc>
            </a:pPr>
            <a:r>
              <a:rPr lang="nn-NO" smtClean="0"/>
              <a:t>Kva med dei daglege småsukka som kjem fram i førstelinja?</a:t>
            </a:r>
          </a:p>
          <a:p>
            <a:pPr marL="342900" indent="-342900" eaLnBrk="1" hangingPunct="1">
              <a:lnSpc>
                <a:spcPct val="95000"/>
              </a:lnSpc>
            </a:pPr>
            <a:r>
              <a:rPr lang="nn-NO" sz="2400" smtClean="0">
                <a:solidFill>
                  <a:schemeClr val="accent2"/>
                </a:solidFill>
              </a:rPr>
              <a:t>Fare for svikt</a:t>
            </a:r>
          </a:p>
          <a:p>
            <a:pPr marL="742950" lvl="1" indent="-285750" eaLnBrk="1" hangingPunct="1">
              <a:lnSpc>
                <a:spcPct val="95000"/>
              </a:lnSpc>
            </a:pPr>
            <a:r>
              <a:rPr lang="nn-NO" smtClean="0"/>
              <a:t>Korleis vurderer ein innføring av ny teknologi, opplæringsbehov?</a:t>
            </a:r>
          </a:p>
          <a:p>
            <a:pPr marL="342900" indent="-342900" eaLnBrk="1" hangingPunct="1">
              <a:lnSpc>
                <a:spcPct val="95000"/>
              </a:lnSpc>
            </a:pPr>
            <a:r>
              <a:rPr lang="nn-NO" sz="2400" smtClean="0">
                <a:solidFill>
                  <a:schemeClr val="accent2"/>
                </a:solidFill>
              </a:rPr>
              <a:t>Korrigering av avvik</a:t>
            </a:r>
          </a:p>
          <a:p>
            <a:pPr marL="742950" lvl="1" indent="-285750" eaLnBrk="1" hangingPunct="1">
              <a:lnSpc>
                <a:spcPct val="95000"/>
              </a:lnSpc>
            </a:pPr>
            <a:r>
              <a:rPr lang="nn-NO" smtClean="0"/>
              <a:t>Korleis informerer ein pasient, pårørande, andre tilsette, andre verksemder? Og korleis analyserer ein hendingane?</a:t>
            </a:r>
          </a:p>
          <a:p>
            <a:pPr marL="342900" indent="-342900" eaLnBrk="1" hangingPunct="1">
              <a:lnSpc>
                <a:spcPct val="95000"/>
              </a:lnSpc>
            </a:pPr>
            <a:r>
              <a:rPr lang="nn-NO" sz="2400" smtClean="0">
                <a:solidFill>
                  <a:schemeClr val="accent2"/>
                </a:solidFill>
              </a:rPr>
              <a:t>Gjennomgang av internkontrollen</a:t>
            </a:r>
          </a:p>
          <a:p>
            <a:pPr marL="742950" lvl="1" indent="-285750" eaLnBrk="1" hangingPunct="1">
              <a:lnSpc>
                <a:spcPct val="95000"/>
              </a:lnSpc>
            </a:pPr>
            <a:r>
              <a:rPr lang="nn-NO" smtClean="0"/>
              <a:t>Kva brukar ein årsrapportane til?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1233488"/>
            <a:ext cx="6419850" cy="503237"/>
          </a:xfrm>
        </p:spPr>
        <p:txBody>
          <a:bodyPr/>
          <a:lstStyle/>
          <a:p>
            <a:pPr defTabSz="703263"/>
            <a:r>
              <a:rPr lang="nn-NO" smtClean="0">
                <a:cs typeface="Arial" charset="0"/>
              </a:rPr>
              <a:t>Risikoanalysen skal vise dette</a:t>
            </a: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3500438" y="3000375"/>
            <a:ext cx="1584325" cy="1368425"/>
          </a:xfrm>
          <a:prstGeom prst="ellipse">
            <a:avLst/>
          </a:prstGeom>
          <a:solidFill>
            <a:srgbClr val="FF1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7" name="Frihåndsform 16"/>
          <p:cNvSpPr/>
          <p:nvPr/>
        </p:nvSpPr>
        <p:spPr>
          <a:xfrm>
            <a:off x="1619250" y="1989138"/>
            <a:ext cx="4465638" cy="3067050"/>
          </a:xfrm>
          <a:custGeom>
            <a:avLst/>
            <a:gdLst>
              <a:gd name="connsiteX0" fmla="*/ 2728686 w 4465563"/>
              <a:gd name="connsiteY0" fmla="*/ 1037771 h 3067353"/>
              <a:gd name="connsiteX1" fmla="*/ 3686629 w 4465563"/>
              <a:gd name="connsiteY1" fmla="*/ 326571 h 3067353"/>
              <a:gd name="connsiteX2" fmla="*/ 3454400 w 4465563"/>
              <a:gd name="connsiteY2" fmla="*/ 1531257 h 3067353"/>
              <a:gd name="connsiteX3" fmla="*/ 4383315 w 4465563"/>
              <a:gd name="connsiteY3" fmla="*/ 2068286 h 3067353"/>
              <a:gd name="connsiteX4" fmla="*/ 3947886 w 4465563"/>
              <a:gd name="connsiteY4" fmla="*/ 2852057 h 3067353"/>
              <a:gd name="connsiteX5" fmla="*/ 2815772 w 4465563"/>
              <a:gd name="connsiteY5" fmla="*/ 2402114 h 3067353"/>
              <a:gd name="connsiteX6" fmla="*/ 1364343 w 4465563"/>
              <a:gd name="connsiteY6" fmla="*/ 3026229 h 3067353"/>
              <a:gd name="connsiteX7" fmla="*/ 1407886 w 4465563"/>
              <a:gd name="connsiteY7" fmla="*/ 2155371 h 3067353"/>
              <a:gd name="connsiteX8" fmla="*/ 101600 w 4465563"/>
              <a:gd name="connsiteY8" fmla="*/ 471714 h 3067353"/>
              <a:gd name="connsiteX9" fmla="*/ 2017486 w 4465563"/>
              <a:gd name="connsiteY9" fmla="*/ 1255486 h 3067353"/>
              <a:gd name="connsiteX10" fmla="*/ 2133600 w 4465563"/>
              <a:gd name="connsiteY10" fmla="*/ 36286 h 3067353"/>
              <a:gd name="connsiteX11" fmla="*/ 2728686 w 4465563"/>
              <a:gd name="connsiteY11" fmla="*/ 1037771 h 306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563" h="3067353">
                <a:moveTo>
                  <a:pt x="2728686" y="1037771"/>
                </a:moveTo>
                <a:cubicBezTo>
                  <a:pt x="2987524" y="1086152"/>
                  <a:pt x="3565677" y="244323"/>
                  <a:pt x="3686629" y="326571"/>
                </a:cubicBezTo>
                <a:cubicBezTo>
                  <a:pt x="3807581" y="408819"/>
                  <a:pt x="3338286" y="1240971"/>
                  <a:pt x="3454400" y="1531257"/>
                </a:cubicBezTo>
                <a:cubicBezTo>
                  <a:pt x="3570514" y="1821543"/>
                  <a:pt x="4301067" y="1848153"/>
                  <a:pt x="4383315" y="2068286"/>
                </a:cubicBezTo>
                <a:cubicBezTo>
                  <a:pt x="4465563" y="2288419"/>
                  <a:pt x="4209143" y="2796419"/>
                  <a:pt x="3947886" y="2852057"/>
                </a:cubicBezTo>
                <a:cubicBezTo>
                  <a:pt x="3686629" y="2907695"/>
                  <a:pt x="3246362" y="2373085"/>
                  <a:pt x="2815772" y="2402114"/>
                </a:cubicBezTo>
                <a:cubicBezTo>
                  <a:pt x="2385182" y="2431143"/>
                  <a:pt x="1598991" y="3067353"/>
                  <a:pt x="1364343" y="3026229"/>
                </a:cubicBezTo>
                <a:cubicBezTo>
                  <a:pt x="1129695" y="2985105"/>
                  <a:pt x="1618343" y="2581123"/>
                  <a:pt x="1407886" y="2155371"/>
                </a:cubicBezTo>
                <a:cubicBezTo>
                  <a:pt x="1197429" y="1729619"/>
                  <a:pt x="0" y="621695"/>
                  <a:pt x="101600" y="471714"/>
                </a:cubicBezTo>
                <a:cubicBezTo>
                  <a:pt x="203200" y="321733"/>
                  <a:pt x="1678819" y="1328057"/>
                  <a:pt x="2017486" y="1255486"/>
                </a:cubicBezTo>
                <a:cubicBezTo>
                  <a:pt x="2356153" y="1182915"/>
                  <a:pt x="2012648" y="72572"/>
                  <a:pt x="2133600" y="36286"/>
                </a:cubicBezTo>
                <a:cubicBezTo>
                  <a:pt x="2254552" y="0"/>
                  <a:pt x="2469848" y="989390"/>
                  <a:pt x="2728686" y="1037771"/>
                </a:cubicBezTo>
                <a:close/>
              </a:path>
            </a:pathLst>
          </a:cu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ksplosjon 1 5"/>
          <p:cNvSpPr/>
          <p:nvPr/>
        </p:nvSpPr>
        <p:spPr>
          <a:xfrm>
            <a:off x="3635375" y="3068638"/>
            <a:ext cx="288925" cy="288925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Eksplosjon 1 6"/>
          <p:cNvSpPr/>
          <p:nvPr/>
        </p:nvSpPr>
        <p:spPr>
          <a:xfrm>
            <a:off x="4284663" y="2924175"/>
            <a:ext cx="215900" cy="217488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Eksplosjon 1 7"/>
          <p:cNvSpPr/>
          <p:nvPr/>
        </p:nvSpPr>
        <p:spPr>
          <a:xfrm>
            <a:off x="4932363" y="3429000"/>
            <a:ext cx="215900" cy="2159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" name="Eksplosjon 1 8"/>
          <p:cNvSpPr/>
          <p:nvPr/>
        </p:nvSpPr>
        <p:spPr>
          <a:xfrm>
            <a:off x="4284663" y="4221163"/>
            <a:ext cx="358775" cy="287337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6633" name="TekstSylinder 9"/>
          <p:cNvSpPr txBox="1">
            <a:spLocks noChangeArrowheads="1"/>
          </p:cNvSpPr>
          <p:nvPr/>
        </p:nvSpPr>
        <p:spPr bwMode="auto">
          <a:xfrm>
            <a:off x="684213" y="5373688"/>
            <a:ext cx="77755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n-NO"/>
              <a:t>Leiinga og dei tilsette må vite om kor ein har risiko og svake punkt</a:t>
            </a:r>
          </a:p>
          <a:p>
            <a:pPr algn="l"/>
            <a:endParaRPr lang="nn-NO"/>
          </a:p>
          <a:p>
            <a:pPr algn="l"/>
            <a:r>
              <a:rPr lang="nn-NO"/>
              <a:t>Les meir om dette i Prop 91 L (2010-2011) side 263ff og 270ff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6419850" cy="503238"/>
          </a:xfrm>
        </p:spPr>
        <p:txBody>
          <a:bodyPr/>
          <a:lstStyle/>
          <a:p>
            <a:pPr defTabSz="703263" eaLnBrk="1" hangingPunct="1"/>
            <a:r>
              <a:rPr lang="nb-NO" smtClean="0"/>
              <a:t>God praksis og forsvarleg verksemd</a:t>
            </a:r>
          </a:p>
        </p:txBody>
      </p:sp>
      <p:sp>
        <p:nvSpPr>
          <p:cNvPr id="7171" name="Plassholder for lysbildenumm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6034ED-89AF-4513-BF89-B2A1E7F03934}" type="slidenum">
              <a:rPr lang="nb-NO" smtClean="0"/>
              <a:pPr/>
              <a:t>3</a:t>
            </a:fld>
            <a:endParaRPr lang="nb-NO" smtClean="0"/>
          </a:p>
        </p:txBody>
      </p:sp>
      <p:sp>
        <p:nvSpPr>
          <p:cNvPr id="7172" name="Oval 3"/>
          <p:cNvSpPr>
            <a:spLocks noChangeArrowheads="1"/>
          </p:cNvSpPr>
          <p:nvPr/>
        </p:nvSpPr>
        <p:spPr bwMode="auto">
          <a:xfrm>
            <a:off x="5435600" y="2997200"/>
            <a:ext cx="1584325" cy="1368425"/>
          </a:xfrm>
          <a:prstGeom prst="ellipse">
            <a:avLst/>
          </a:prstGeom>
          <a:solidFill>
            <a:srgbClr val="FF1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2700338" y="2492375"/>
            <a:ext cx="23764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b-NO" sz="2800">
                <a:solidFill>
                  <a:srgbClr val="005E78"/>
                </a:solidFill>
              </a:rPr>
              <a:t>God praksis</a:t>
            </a:r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4932363" y="2997200"/>
            <a:ext cx="863600" cy="649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1116013" y="5229225"/>
            <a:ext cx="6696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1116013" y="5229225"/>
            <a:ext cx="662463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2916238" y="5300663"/>
            <a:ext cx="44640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2800">
                <a:solidFill>
                  <a:srgbClr val="005E78"/>
                </a:solidFill>
              </a:rPr>
              <a:t>Uforsvarleg verksemd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1258888" y="3573463"/>
            <a:ext cx="37449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b-NO" sz="2800">
                <a:solidFill>
                  <a:srgbClr val="005E78"/>
                </a:solidFill>
              </a:rPr>
              <a:t>Forsvarleg praksis</a:t>
            </a:r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 flipV="1">
            <a:off x="1979613" y="4076700"/>
            <a:ext cx="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 flipV="1">
            <a:off x="1979613" y="2205038"/>
            <a:ext cx="0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1196975"/>
            <a:ext cx="6419850" cy="503238"/>
          </a:xfrm>
        </p:spPr>
        <p:txBody>
          <a:bodyPr/>
          <a:lstStyle/>
          <a:p>
            <a:pPr defTabSz="703263" eaLnBrk="1" hangingPunct="1"/>
            <a:r>
              <a:rPr lang="nb-NO" smtClean="0"/>
              <a:t>Alternativ modell</a:t>
            </a:r>
          </a:p>
        </p:txBody>
      </p:sp>
      <p:sp>
        <p:nvSpPr>
          <p:cNvPr id="8195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B8127D-F64F-434F-9051-98141ABC8733}" type="slidenum">
              <a:rPr lang="nb-NO" smtClean="0"/>
              <a:pPr/>
              <a:t>4</a:t>
            </a:fld>
            <a:endParaRPr lang="nb-NO" smtClean="0"/>
          </a:p>
        </p:txBody>
      </p:sp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3500438" y="3000375"/>
            <a:ext cx="1584325" cy="1368425"/>
          </a:xfrm>
          <a:prstGeom prst="ellipse">
            <a:avLst/>
          </a:prstGeom>
          <a:solidFill>
            <a:srgbClr val="FF1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ihåndsform 16"/>
          <p:cNvSpPr/>
          <p:nvPr/>
        </p:nvSpPr>
        <p:spPr>
          <a:xfrm>
            <a:off x="1639888" y="1981200"/>
            <a:ext cx="4465637" cy="3067050"/>
          </a:xfrm>
          <a:custGeom>
            <a:avLst/>
            <a:gdLst>
              <a:gd name="connsiteX0" fmla="*/ 2728686 w 4465563"/>
              <a:gd name="connsiteY0" fmla="*/ 1037771 h 3067353"/>
              <a:gd name="connsiteX1" fmla="*/ 3686629 w 4465563"/>
              <a:gd name="connsiteY1" fmla="*/ 326571 h 3067353"/>
              <a:gd name="connsiteX2" fmla="*/ 3454400 w 4465563"/>
              <a:gd name="connsiteY2" fmla="*/ 1531257 h 3067353"/>
              <a:gd name="connsiteX3" fmla="*/ 4383315 w 4465563"/>
              <a:gd name="connsiteY3" fmla="*/ 2068286 h 3067353"/>
              <a:gd name="connsiteX4" fmla="*/ 3947886 w 4465563"/>
              <a:gd name="connsiteY4" fmla="*/ 2852057 h 3067353"/>
              <a:gd name="connsiteX5" fmla="*/ 2815772 w 4465563"/>
              <a:gd name="connsiteY5" fmla="*/ 2402114 h 3067353"/>
              <a:gd name="connsiteX6" fmla="*/ 1364343 w 4465563"/>
              <a:gd name="connsiteY6" fmla="*/ 3026229 h 3067353"/>
              <a:gd name="connsiteX7" fmla="*/ 1407886 w 4465563"/>
              <a:gd name="connsiteY7" fmla="*/ 2155371 h 3067353"/>
              <a:gd name="connsiteX8" fmla="*/ 101600 w 4465563"/>
              <a:gd name="connsiteY8" fmla="*/ 471714 h 3067353"/>
              <a:gd name="connsiteX9" fmla="*/ 2017486 w 4465563"/>
              <a:gd name="connsiteY9" fmla="*/ 1255486 h 3067353"/>
              <a:gd name="connsiteX10" fmla="*/ 2133600 w 4465563"/>
              <a:gd name="connsiteY10" fmla="*/ 36286 h 3067353"/>
              <a:gd name="connsiteX11" fmla="*/ 2728686 w 4465563"/>
              <a:gd name="connsiteY11" fmla="*/ 1037771 h 306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5563" h="3067353">
                <a:moveTo>
                  <a:pt x="2728686" y="1037771"/>
                </a:moveTo>
                <a:cubicBezTo>
                  <a:pt x="2987524" y="1086152"/>
                  <a:pt x="3565677" y="244323"/>
                  <a:pt x="3686629" y="326571"/>
                </a:cubicBezTo>
                <a:cubicBezTo>
                  <a:pt x="3807581" y="408819"/>
                  <a:pt x="3338286" y="1240971"/>
                  <a:pt x="3454400" y="1531257"/>
                </a:cubicBezTo>
                <a:cubicBezTo>
                  <a:pt x="3570514" y="1821543"/>
                  <a:pt x="4301067" y="1848153"/>
                  <a:pt x="4383315" y="2068286"/>
                </a:cubicBezTo>
                <a:cubicBezTo>
                  <a:pt x="4465563" y="2288419"/>
                  <a:pt x="4209143" y="2796419"/>
                  <a:pt x="3947886" y="2852057"/>
                </a:cubicBezTo>
                <a:cubicBezTo>
                  <a:pt x="3686629" y="2907695"/>
                  <a:pt x="3246362" y="2373085"/>
                  <a:pt x="2815772" y="2402114"/>
                </a:cubicBezTo>
                <a:cubicBezTo>
                  <a:pt x="2385182" y="2431143"/>
                  <a:pt x="1598991" y="3067353"/>
                  <a:pt x="1364343" y="3026229"/>
                </a:cubicBezTo>
                <a:cubicBezTo>
                  <a:pt x="1129695" y="2985105"/>
                  <a:pt x="1618343" y="2581123"/>
                  <a:pt x="1407886" y="2155371"/>
                </a:cubicBezTo>
                <a:cubicBezTo>
                  <a:pt x="1197429" y="1729619"/>
                  <a:pt x="0" y="621695"/>
                  <a:pt x="101600" y="471714"/>
                </a:cubicBezTo>
                <a:cubicBezTo>
                  <a:pt x="203200" y="321733"/>
                  <a:pt x="1678819" y="1328057"/>
                  <a:pt x="2017486" y="1255486"/>
                </a:cubicBezTo>
                <a:cubicBezTo>
                  <a:pt x="2356153" y="1182915"/>
                  <a:pt x="2012648" y="72572"/>
                  <a:pt x="2133600" y="36286"/>
                </a:cubicBezTo>
                <a:cubicBezTo>
                  <a:pt x="2254552" y="0"/>
                  <a:pt x="2469848" y="989390"/>
                  <a:pt x="2728686" y="1037771"/>
                </a:cubicBezTo>
                <a:close/>
              </a:path>
            </a:pathLst>
          </a:cu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8" name="TekstSylinder 17"/>
          <p:cNvSpPr txBox="1">
            <a:spLocks noChangeArrowheads="1"/>
          </p:cNvSpPr>
          <p:nvPr/>
        </p:nvSpPr>
        <p:spPr bwMode="auto">
          <a:xfrm>
            <a:off x="571500" y="5357813"/>
            <a:ext cx="807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n-NO" sz="2000"/>
              <a:t>Ikkje alle avvik frå god praksis gir uforsvarleg verksemd.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79488"/>
            <a:ext cx="6346825" cy="863600"/>
          </a:xfrm>
        </p:spPr>
        <p:txBody>
          <a:bodyPr/>
          <a:lstStyle/>
          <a:p>
            <a:pPr eaLnBrk="1" hangingPunct="1"/>
            <a:r>
              <a:rPr lang="nb-NO" smtClean="0"/>
              <a:t>Tilsynsmelding 2005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916113"/>
            <a:ext cx="3221037" cy="4525962"/>
          </a:xfr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140200" y="1916113"/>
            <a:ext cx="43195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n-NO" i="1"/>
              <a:t>”</a:t>
            </a:r>
            <a:r>
              <a:rPr lang="nn-NO" sz="2400" i="1"/>
              <a:t>Tilsyn handlar om å vise korleis forholda er i høve til korleis dei bør vere”</a:t>
            </a:r>
          </a:p>
          <a:p>
            <a:pPr algn="l">
              <a:spcBef>
                <a:spcPct val="50000"/>
              </a:spcBef>
            </a:pPr>
            <a:r>
              <a:rPr lang="nn-NO" sz="2400" i="1"/>
              <a:t>Vesentlege utfordringar: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nn-NO" sz="2400"/>
              <a:t>Grenseflater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nn-NO" sz="2400"/>
              <a:t>Fagleg styring/leiing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nn-NO" sz="2400"/>
              <a:t>Internkontroll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nn-NO" sz="2400"/>
              <a:t>Læring i organisasjonen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lysbildenumm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37AD11-5AE5-45F7-A0E7-4C5F1A4A45E4}" type="slidenum">
              <a:rPr lang="nb-NO" smtClean="0"/>
              <a:pPr/>
              <a:t>6</a:t>
            </a:fld>
            <a:endParaRPr lang="nb-NO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6769100" cy="453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5589588"/>
            <a:ext cx="248602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589588"/>
            <a:ext cx="2371725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ssholder for lysbildenumm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8BEDAB-8D8F-4EF8-B1FF-815A5CB7EE93}" type="slidenum">
              <a:rPr lang="nb-NO" smtClean="0"/>
              <a:pPr/>
              <a:t>7</a:t>
            </a:fld>
            <a:endParaRPr lang="nb-NO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675" y="1773238"/>
            <a:ext cx="3575050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3805237" cy="2589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7991475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Risiko kan forståast på mange måtar</a:t>
            </a:r>
            <a:endParaRPr lang="en-US" smtClean="0"/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>
          <a:xfrm>
            <a:off x="457200" y="2079625"/>
            <a:ext cx="8326438" cy="4046538"/>
          </a:xfrm>
        </p:spPr>
        <p:txBody>
          <a:bodyPr/>
          <a:lstStyle/>
          <a:p>
            <a:pPr eaLnBrk="1" hangingPunct="1"/>
            <a:r>
              <a:rPr lang="nn-NO" sz="2400" smtClean="0"/>
              <a:t>Ordet risiko blir brukt noko ulikt i ulike faglege samanhengar</a:t>
            </a:r>
          </a:p>
          <a:p>
            <a:pPr eaLnBrk="1" hangingPunct="1"/>
            <a:endParaRPr lang="nn-NO" sz="1000" smtClean="0"/>
          </a:p>
          <a:p>
            <a:pPr lvl="1" eaLnBrk="1" hangingPunct="1"/>
            <a:r>
              <a:rPr lang="nn-NO" sz="2400" i="1" smtClean="0"/>
              <a:t>Medisin:</a:t>
            </a:r>
            <a:r>
              <a:rPr lang="nn-NO" sz="2400" smtClean="0"/>
              <a:t> vekt på sannsynlegheit for sjukdom eller død</a:t>
            </a:r>
          </a:p>
          <a:p>
            <a:pPr lvl="1" eaLnBrk="1" hangingPunct="1"/>
            <a:r>
              <a:rPr lang="nn-NO" sz="2400" i="1" smtClean="0"/>
              <a:t>Matematikk/aktuarfag:</a:t>
            </a:r>
            <a:r>
              <a:rPr lang="nn-NO" sz="2400" smtClean="0"/>
              <a:t> forventa tapt nytte</a:t>
            </a:r>
          </a:p>
          <a:p>
            <a:pPr lvl="1" eaLnBrk="1" hangingPunct="1"/>
            <a:r>
              <a:rPr lang="nn-NO" sz="2400" i="1" smtClean="0"/>
              <a:t>Økonomi:</a:t>
            </a:r>
            <a:r>
              <a:rPr lang="nn-NO" sz="2400" smtClean="0"/>
              <a:t> forventa nytte (vinst eller tap)</a:t>
            </a:r>
          </a:p>
          <a:p>
            <a:pPr lvl="1" eaLnBrk="1" hangingPunct="1"/>
            <a:r>
              <a:rPr lang="nn-NO" sz="2400" i="1" smtClean="0"/>
              <a:t>Teknikk:</a:t>
            </a:r>
            <a:r>
              <a:rPr lang="nn-NO" sz="2400" smtClean="0"/>
              <a:t> kombinasjon av sannsynlegheit for og konsekvens av uønskte hendingar (R= f ( p, c ), ofte til og med uttrykt så enkelt som R = p x c)</a:t>
            </a:r>
          </a:p>
          <a:p>
            <a:pPr lvl="1" eaLnBrk="1" hangingPunct="1"/>
            <a:endParaRPr lang="nn-NO" sz="2400" smtClean="0"/>
          </a:p>
        </p:txBody>
      </p:sp>
      <p:sp>
        <p:nvSpPr>
          <p:cNvPr id="13316" name="Plassholder for lysbilde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7730B6-4461-40F1-928E-57469073A73E}" type="slidenum">
              <a:rPr lang="nb-NO" smtClean="0"/>
              <a:pPr/>
              <a:t>9</a:t>
            </a:fld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setilsynet">
  <a:themeElements>
    <a:clrScheme name="Helsetilsyn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3AD18"/>
      </a:accent1>
      <a:accent2>
        <a:srgbClr val="CC0033"/>
      </a:accent2>
      <a:accent3>
        <a:srgbClr val="FFFFFF"/>
      </a:accent3>
      <a:accent4>
        <a:srgbClr val="000000"/>
      </a:accent4>
      <a:accent5>
        <a:srgbClr val="D6D3AB"/>
      </a:accent5>
      <a:accent6>
        <a:srgbClr val="B9002D"/>
      </a:accent6>
      <a:hlink>
        <a:srgbClr val="1A6841"/>
      </a:hlink>
      <a:folHlink>
        <a:srgbClr val="127886"/>
      </a:folHlink>
    </a:clrScheme>
    <a:fontScheme name="Helsetilsy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b-NO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b-NO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lsetilsy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3AD18"/>
        </a:accent1>
        <a:accent2>
          <a:srgbClr val="CC0033"/>
        </a:accent2>
        <a:accent3>
          <a:srgbClr val="FFFFFF"/>
        </a:accent3>
        <a:accent4>
          <a:srgbClr val="000000"/>
        </a:accent4>
        <a:accent5>
          <a:srgbClr val="D6D3AB"/>
        </a:accent5>
        <a:accent6>
          <a:srgbClr val="B9002D"/>
        </a:accent6>
        <a:hlink>
          <a:srgbClr val="1A6841"/>
        </a:hlink>
        <a:folHlink>
          <a:srgbClr val="1278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573</Words>
  <Application>Microsoft Office PowerPoint</Application>
  <PresentationFormat>Skjermfremvisning (4:3)</PresentationFormat>
  <Paragraphs>122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4" baseType="lpstr">
      <vt:lpstr>Arial</vt:lpstr>
      <vt:lpstr>Helsetilsynet</vt:lpstr>
      <vt:lpstr>Trygg kirurgi i tilsynsperspektiv</vt:lpstr>
      <vt:lpstr>Forsvarleg verksemd - § 4 - kjernekravet i hpl</vt:lpstr>
      <vt:lpstr>God praksis og forsvarleg verksemd</vt:lpstr>
      <vt:lpstr>Alternativ modell</vt:lpstr>
      <vt:lpstr>Tilsynsmelding 2005</vt:lpstr>
      <vt:lpstr>Lysbilde 6</vt:lpstr>
      <vt:lpstr>Lysbilde 7</vt:lpstr>
      <vt:lpstr>Lysbilde 8</vt:lpstr>
      <vt:lpstr>Risiko kan forståast på mange måtar</vt:lpstr>
      <vt:lpstr> Risiko som uvisse om framtidige utfall</vt:lpstr>
      <vt:lpstr>Lysbilde 11</vt:lpstr>
      <vt:lpstr>Eksempel: Risikoanalyse av kreftbehandling</vt:lpstr>
      <vt:lpstr>Risikobiletet vårt</vt:lpstr>
      <vt:lpstr>Lysbilde 14</vt:lpstr>
      <vt:lpstr>Lysbilde 15</vt:lpstr>
      <vt:lpstr>Eit døme på vurdering i etterkant</vt:lpstr>
      <vt:lpstr>Lysbilde 17</vt:lpstr>
      <vt:lpstr>Lysbilde 18</vt:lpstr>
      <vt:lpstr>Personleg eller institusjonelt ansvar ?</vt:lpstr>
      <vt:lpstr>Innhaldet i internkontrollen</vt:lpstr>
      <vt:lpstr>Lysbilde 21</vt:lpstr>
      <vt:lpstr>Risikoanalysen skal vise dette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Eit risikobilete av norsk kreftbehandling</dc:title>
  <dc:creator>Geir Sverre Braut</dc:creator>
  <cp:lastModifiedBy>gsb</cp:lastModifiedBy>
  <cp:revision>26</cp:revision>
  <dcterms:created xsi:type="dcterms:W3CDTF">2010-11-21T16:56:40Z</dcterms:created>
  <dcterms:modified xsi:type="dcterms:W3CDTF">2012-11-06T16:58:25Z</dcterms:modified>
</cp:coreProperties>
</file>